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323" r:id="rId2"/>
    <p:sldId id="540" r:id="rId3"/>
    <p:sldId id="668" r:id="rId4"/>
    <p:sldId id="694" r:id="rId5"/>
    <p:sldId id="725" r:id="rId6"/>
    <p:sldId id="688" r:id="rId7"/>
    <p:sldId id="536" r:id="rId8"/>
    <p:sldId id="543" r:id="rId9"/>
    <p:sldId id="728" r:id="rId10"/>
    <p:sldId id="467" r:id="rId11"/>
    <p:sldId id="724" r:id="rId12"/>
    <p:sldId id="716" r:id="rId13"/>
    <p:sldId id="506" r:id="rId14"/>
    <p:sldId id="687" r:id="rId15"/>
    <p:sldId id="713" r:id="rId16"/>
    <p:sldId id="620" r:id="rId17"/>
    <p:sldId id="700" r:id="rId18"/>
    <p:sldId id="641" r:id="rId19"/>
    <p:sldId id="640" r:id="rId20"/>
    <p:sldId id="723" r:id="rId21"/>
    <p:sldId id="714" r:id="rId22"/>
    <p:sldId id="680" r:id="rId23"/>
    <p:sldId id="715" r:id="rId24"/>
    <p:sldId id="729" r:id="rId25"/>
    <p:sldId id="695" r:id="rId26"/>
    <p:sldId id="697" r:id="rId27"/>
    <p:sldId id="717" r:id="rId28"/>
    <p:sldId id="722" r:id="rId29"/>
    <p:sldId id="731" r:id="rId30"/>
    <p:sldId id="726" r:id="rId31"/>
    <p:sldId id="691" r:id="rId32"/>
    <p:sldId id="693" r:id="rId33"/>
    <p:sldId id="692" r:id="rId34"/>
    <p:sldId id="682" r:id="rId35"/>
    <p:sldId id="690" r:id="rId36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1ED"/>
    <a:srgbClr val="0939ED"/>
    <a:srgbClr val="166ACC"/>
    <a:srgbClr val="01419F"/>
    <a:srgbClr val="99CCFF"/>
    <a:srgbClr val="FFFF00"/>
    <a:srgbClr val="FF9900"/>
    <a:srgbClr val="7DBEFF"/>
    <a:srgbClr val="66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4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80" y="214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B67E85C-E559-4E23-83E5-F7A39D66138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90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1524-4360-4B76-BBB7-A65151CCAA1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22B4B-6BBA-4E96-9521-312D6345B21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0BB04-24F3-44E6-9D37-08A2D986006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1EAF-E3BE-4E2C-8049-B30D7184E7F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E07FF-FB7F-4422-A2DD-440A1782FEF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A3279-D5FD-4368-ADD3-22FF4AB83B5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71CB-54BF-44BC-B709-4DD7A4595D6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83949-AA4E-4A7F-B155-30DA4F341BB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54E1A-4A84-4AA8-9409-41660014190C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6BF5-AE38-4BD7-9356-01B0ED5137F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4001-358E-4340-82D9-F234FC366CC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904D6-AD6F-4863-856C-FA30A893AEDA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BD885-F8EA-4A11-AA46-DA6256692602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BDE175C-EDEC-4365-BE31-C17DE93212D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13" r:id="rId12"/>
    <p:sldLayoutId id="21474837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microsoft.com/office/2007/relationships/media" Target="file:///C:\Documents%20and%20Settings\Rafael\Escritorio\Pl&#225;tica%20UAG_2013\Benzamidine%20binding%20to%20bete-Tipsin.mpeg" TargetMode="External"/><Relationship Id="rId2" Type="http://schemas.openxmlformats.org/officeDocument/2006/relationships/video" Target="file:///C:\Documents%20and%20Settings\Rafael\Escritorio\Pl&#225;tica%20UAG_2013\Benzamidine%20binding%20to%20bete-Tipsin.mpe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97000"/>
            <a:ext cx="6291619" cy="22134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3600" b="1" dirty="0">
                <a:latin typeface="Calibri"/>
                <a:cs typeface="Calibri"/>
              </a:rPr>
              <a:t>Diseño de Nuevos Medicamentos Basado en la Estructura de los Blancos Farmacológicos</a:t>
            </a:r>
            <a:endParaRPr lang="en-US" sz="34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521075" y="5242735"/>
            <a:ext cx="533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s-MX" sz="1800" dirty="0"/>
              <a:t>Departamento de Química</a:t>
            </a:r>
          </a:p>
          <a:p>
            <a:r>
              <a:rPr lang="es-MX" sz="1800" dirty="0" smtClean="0"/>
              <a:t>Universidad </a:t>
            </a:r>
            <a:r>
              <a:rPr lang="es-MX" sz="1800" dirty="0"/>
              <a:t>Autónoma Metropolitana- Iztapalapa</a:t>
            </a:r>
          </a:p>
          <a:p>
            <a:r>
              <a:rPr lang="es-MX" sz="1800" dirty="0"/>
              <a:t>México, D. F.</a:t>
            </a:r>
            <a:endParaRPr lang="en-US" sz="1800" dirty="0"/>
          </a:p>
        </p:txBody>
      </p:sp>
      <p:pic>
        <p:nvPicPr>
          <p:cNvPr id="13316" name="Picture 6" descr="Logo U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57035"/>
            <a:ext cx="218598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1619" y="1174288"/>
            <a:ext cx="2721934" cy="381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1697007" y="4156232"/>
            <a:ext cx="341636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Brush Script MT Italic"/>
                <a:cs typeface="Brush Script MT Italic"/>
              </a:rPr>
              <a:t>Rafael A. Zubillaga Luna</a:t>
            </a:r>
            <a:endParaRPr lang="es-ES" sz="2800" dirty="0">
              <a:latin typeface="Brush Script MT Italic"/>
              <a:cs typeface="Brush Script MT Ital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030288" y="136525"/>
            <a:ext cx="61904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b="1" dirty="0" smtClean="0">
                <a:latin typeface="Calibri" pitchFamily="34" charset="0"/>
              </a:rPr>
              <a:t>MEJORAMIENTO </a:t>
            </a:r>
            <a:r>
              <a:rPr lang="es-MX" b="1" dirty="0">
                <a:latin typeface="Calibri" pitchFamily="34" charset="0"/>
              </a:rPr>
              <a:t>DE </a:t>
            </a:r>
            <a:r>
              <a:rPr lang="es-MX" b="1" dirty="0" smtClean="0">
                <a:latin typeface="Calibri" pitchFamily="34" charset="0"/>
              </a:rPr>
              <a:t>PUNTEROS:</a:t>
            </a:r>
            <a:endParaRPr lang="es-MX" b="1" dirty="0">
              <a:latin typeface="Calibri" pitchFamily="34" charset="0"/>
            </a:endParaRPr>
          </a:p>
          <a:p>
            <a:r>
              <a:rPr lang="es-MX" dirty="0">
                <a:latin typeface="Calibri" pitchFamily="34" charset="0"/>
              </a:rPr>
              <a:t>	Lograr una mayor afinidad a su “blanco”:</a:t>
            </a:r>
          </a:p>
          <a:p>
            <a:pPr lvl="3">
              <a:buFontTx/>
              <a:buChar char="•"/>
            </a:pPr>
            <a:r>
              <a:rPr lang="es-MX" dirty="0" smtClean="0">
                <a:latin typeface="Calibri" pitchFamily="34" charset="0"/>
              </a:rPr>
              <a:t>Dosis </a:t>
            </a:r>
            <a:r>
              <a:rPr lang="es-MX" dirty="0">
                <a:latin typeface="Calibri" pitchFamily="34" charset="0"/>
              </a:rPr>
              <a:t>menores</a:t>
            </a:r>
          </a:p>
          <a:p>
            <a:pPr lvl="3">
              <a:buFontTx/>
              <a:buChar char="•"/>
            </a:pPr>
            <a:r>
              <a:rPr lang="es-MX" dirty="0">
                <a:latin typeface="Calibri" pitchFamily="34" charset="0"/>
              </a:rPr>
              <a:t>Menos efectos secundarios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1212999" y="1689100"/>
            <a:ext cx="6575276" cy="4919663"/>
            <a:chOff x="1212999" y="1689100"/>
            <a:chExt cx="6575276" cy="4919663"/>
          </a:xfrm>
        </p:grpSpPr>
        <p:graphicFrame>
          <p:nvGraphicFramePr>
            <p:cNvPr id="205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5796186"/>
                </p:ext>
              </p:extLst>
            </p:nvPr>
          </p:nvGraphicFramePr>
          <p:xfrm>
            <a:off x="1354138" y="1689100"/>
            <a:ext cx="6434137" cy="4919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4" name="Imagen de mapa de bits" r:id="rId3" imgW="4734586" imgH="3619048" progId="PBrush">
                    <p:embed/>
                  </p:oleObj>
                </mc:Choice>
                <mc:Fallback>
                  <p:oleObj name="Imagen de mapa de bits" r:id="rId3" imgW="4734586" imgH="3619048" progId="PBrush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4138" y="1689100"/>
                          <a:ext cx="6434137" cy="4919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CuadroTexto 1"/>
            <p:cNvSpPr txBox="1"/>
            <p:nvPr/>
          </p:nvSpPr>
          <p:spPr>
            <a:xfrm rot="16200000">
              <a:off x="852874" y="4037041"/>
              <a:ext cx="10588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latin typeface="Arial"/>
                  <a:cs typeface="Arial"/>
                </a:rPr>
                <a:t>kcal mol</a:t>
              </a:r>
              <a:r>
                <a:rPr lang="es-ES" sz="1600" baseline="30000" dirty="0" smtClean="0">
                  <a:latin typeface="Arial"/>
                  <a:cs typeface="Arial"/>
                </a:rPr>
                <a:t>-1</a:t>
              </a:r>
              <a:endParaRPr lang="es-ES" sz="1600" baseline="300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528638" y="476250"/>
            <a:ext cx="7580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s-MX" sz="3200" dirty="0">
                <a:latin typeface="Calibri" pitchFamily="34" charset="0"/>
              </a:rPr>
              <a:t>CALORIMETRÍA DE TITULACIÓN ISOTÉRMICA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3768" name="Object 8"/>
          <p:cNvGraphicFramePr>
            <a:graphicFrameLocks noChangeAspect="1"/>
          </p:cNvGraphicFramePr>
          <p:nvPr/>
        </p:nvGraphicFramePr>
        <p:xfrm>
          <a:off x="1506538" y="1382638"/>
          <a:ext cx="6653212" cy="508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9" name="Imagen de mapa de bits" r:id="rId3" imgW="4486901" imgH="3428571" progId="PBrush">
                  <p:embed/>
                </p:oleObj>
              </mc:Choice>
              <mc:Fallback>
                <p:oleObj name="Imagen de mapa de bits" r:id="rId3" imgW="4486901" imgH="342857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1382638"/>
                        <a:ext cx="6653212" cy="508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793174" y="1489513"/>
            <a:ext cx="2470068" cy="48994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4" descr="http://pharmaxchange.info/press/wp-content/uploads/2012/08/isothermal_calorimetry_itc_instrumentation.png"/>
          <p:cNvPicPr>
            <a:picLocks noChangeAspect="1" noChangeArrowheads="1"/>
          </p:cNvPicPr>
          <p:nvPr/>
        </p:nvPicPr>
        <p:blipFill>
          <a:blip r:embed="rId5" cstate="print"/>
          <a:srcRect l="7251" t="2123" r="8157" b="6370"/>
          <a:stretch>
            <a:fillRect/>
          </a:stretch>
        </p:blipFill>
        <p:spPr bwMode="auto">
          <a:xfrm>
            <a:off x="1830529" y="3991027"/>
            <a:ext cx="2223583" cy="2053522"/>
          </a:xfrm>
          <a:prstGeom prst="rect">
            <a:avLst/>
          </a:prstGeom>
          <a:noFill/>
          <a:effectLst/>
        </p:spPr>
      </p:pic>
      <p:pic>
        <p:nvPicPr>
          <p:cNvPr id="9" name="Picture 6" descr="https://encrypted-tbn2.gstatic.com/images?q=tbn:ANd9GcQ12xgR-ijB7kxc9OhW89l1L_jlYzDvZgPdGCqUJuqgFLLs2Ysp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4280" y="1537013"/>
            <a:ext cx="1625190" cy="2295903"/>
          </a:xfrm>
          <a:prstGeom prst="rect">
            <a:avLst/>
          </a:prstGeom>
          <a:noFill/>
        </p:spPr>
      </p:pic>
      <p:sp>
        <p:nvSpPr>
          <p:cNvPr id="2" name="Elipse 1"/>
          <p:cNvSpPr/>
          <p:nvPr/>
        </p:nvSpPr>
        <p:spPr bwMode="auto">
          <a:xfrm>
            <a:off x="5349770" y="4617966"/>
            <a:ext cx="359217" cy="37200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6310397" y="4706226"/>
            <a:ext cx="359217" cy="37200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6026611" y="5089530"/>
            <a:ext cx="359217" cy="37200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3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 l="9154" t="23150" r="7087" b="32126"/>
          <a:stretch>
            <a:fillRect/>
          </a:stretch>
        </p:blipFill>
        <p:spPr bwMode="auto">
          <a:xfrm>
            <a:off x="279339" y="1204762"/>
            <a:ext cx="8640896" cy="288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1505" y="559558"/>
            <a:ext cx="4697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Ejemplos de Optimización </a:t>
            </a:r>
            <a:r>
              <a:rPr lang="es-MX" dirty="0" err="1" smtClean="0"/>
              <a:t>Entálpica</a:t>
            </a:r>
            <a:endParaRPr lang="es-MX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6036" y="4505614"/>
            <a:ext cx="8018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000000"/>
                </a:solidFill>
              </a:rPr>
              <a:t>Perfiles termodinámicos de la unión de:</a:t>
            </a:r>
          </a:p>
          <a:p>
            <a:pPr marL="457200" indent="-457200">
              <a:buAutoNum type="alphaLcParenR"/>
            </a:pPr>
            <a:r>
              <a:rPr lang="es-MX" dirty="0" err="1" smtClean="0">
                <a:solidFill>
                  <a:srgbClr val="000000"/>
                </a:solidFill>
              </a:rPr>
              <a:t>Estatinas</a:t>
            </a:r>
            <a:r>
              <a:rPr lang="es-MX" dirty="0" smtClean="0">
                <a:solidFill>
                  <a:srgbClr val="000000"/>
                </a:solidFill>
              </a:rPr>
              <a:t> a la 3-hidroxi-3metilglutaril coenzima A </a:t>
            </a:r>
            <a:r>
              <a:rPr lang="es-MX" dirty="0" err="1" smtClean="0">
                <a:solidFill>
                  <a:srgbClr val="000000"/>
                </a:solidFill>
              </a:rPr>
              <a:t>reductasa</a:t>
            </a:r>
            <a:endParaRPr lang="es-MX" dirty="0" smtClean="0">
              <a:solidFill>
                <a:srgbClr val="000000"/>
              </a:solidFill>
            </a:endParaRPr>
          </a:p>
          <a:p>
            <a:pPr marL="457200" indent="-457200">
              <a:buAutoNum type="alphaLcParenR"/>
            </a:pPr>
            <a:r>
              <a:rPr lang="es-MX" dirty="0" smtClean="0">
                <a:solidFill>
                  <a:srgbClr val="000000"/>
                </a:solidFill>
              </a:rPr>
              <a:t>Inhibidores a la proteasa VIH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7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135063" y="1138238"/>
            <a:ext cx="65325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B050"/>
                </a:solidFill>
              </a:rPr>
              <a:t>Mejoramiento </a:t>
            </a:r>
            <a:r>
              <a:rPr lang="es-MX" sz="3200" b="1" dirty="0" err="1">
                <a:solidFill>
                  <a:srgbClr val="00B050"/>
                </a:solidFill>
              </a:rPr>
              <a:t>Entálpico</a:t>
            </a:r>
            <a:r>
              <a:rPr lang="es-MX" sz="3200" b="1" dirty="0">
                <a:solidFill>
                  <a:srgbClr val="00B050"/>
                </a:solidFill>
              </a:rPr>
              <a:t>:</a:t>
            </a:r>
          </a:p>
          <a:p>
            <a:r>
              <a:rPr lang="es-MX" sz="3200" dirty="0"/>
              <a:t>Más </a:t>
            </a:r>
            <a:r>
              <a:rPr lang="es-MX" sz="3200" dirty="0" smtClean="0"/>
              <a:t>y/o </a:t>
            </a:r>
            <a:r>
              <a:rPr lang="es-MX" sz="3200" dirty="0"/>
              <a:t>mejores puentes de hidrógeno</a:t>
            </a:r>
          </a:p>
          <a:p>
            <a:r>
              <a:rPr lang="es-MX" sz="3200" dirty="0"/>
              <a:t>Mayor selectividad</a:t>
            </a:r>
            <a:endParaRPr lang="es-ES" sz="3200" dirty="0"/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1120775" y="2946400"/>
            <a:ext cx="644439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</a:rPr>
              <a:t>Mejoramiento Entrópico:</a:t>
            </a:r>
          </a:p>
          <a:p>
            <a:r>
              <a:rPr lang="es-MX" sz="3200" dirty="0"/>
              <a:t>Disminución de grados de libertad del</a:t>
            </a:r>
          </a:p>
          <a:p>
            <a:r>
              <a:rPr lang="es-MX" sz="3200" dirty="0"/>
              <a:t>fármaco libre.</a:t>
            </a:r>
          </a:p>
          <a:p>
            <a:r>
              <a:rPr lang="es-MX" sz="3200" dirty="0"/>
              <a:t>Aumento de superficie hidrofóbica de</a:t>
            </a:r>
          </a:p>
          <a:p>
            <a:r>
              <a:rPr lang="es-MX" sz="3200" dirty="0"/>
              <a:t>contacto (menor solubilidad).</a:t>
            </a:r>
          </a:p>
          <a:p>
            <a:endParaRPr lang="es-E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0645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500" b="1" dirty="0">
                <a:solidFill>
                  <a:srgbClr val="FFFFFF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Fármacos obtenidos con herramientas computacionales </a:t>
            </a:r>
            <a:endParaRPr lang="es-ES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s-ES" dirty="0">
                <a:solidFill>
                  <a:srgbClr val="000000"/>
                </a:solidFill>
                <a:latin typeface="Calibri" pitchFamily="34" charset="0"/>
              </a:rPr>
              <a:t>Modelado por homología, </a:t>
            </a:r>
            <a:r>
              <a:rPr lang="es-ES" i="1" dirty="0">
                <a:solidFill>
                  <a:srgbClr val="000000"/>
                </a:solidFill>
                <a:latin typeface="Calibri" pitchFamily="34" charset="0"/>
              </a:rPr>
              <a:t>Docking</a:t>
            </a:r>
            <a:r>
              <a:rPr lang="es-ES" dirty="0">
                <a:solidFill>
                  <a:srgbClr val="000000"/>
                </a:solidFill>
                <a:latin typeface="Calibri" pitchFamily="34" charset="0"/>
              </a:rPr>
              <a:t>, QSAR, etc.)</a:t>
            </a:r>
          </a:p>
        </p:txBody>
      </p:sp>
      <p:graphicFrame>
        <p:nvGraphicFramePr>
          <p:cNvPr id="78170" name="Group 346"/>
          <p:cNvGraphicFramePr>
            <a:graphicFrameLocks noGrp="1"/>
          </p:cNvGraphicFramePr>
          <p:nvPr>
            <p:ph/>
          </p:nvPr>
        </p:nvGraphicFramePr>
        <p:xfrm>
          <a:off x="755650" y="1643063"/>
          <a:ext cx="7561263" cy="3835400"/>
        </p:xfrm>
        <a:graphic>
          <a:graphicData uri="http://schemas.openxmlformats.org/drawingml/2006/table">
            <a:tbl>
              <a:tblPr/>
              <a:tblGrid>
                <a:gridCol w="1258888"/>
                <a:gridCol w="1998662"/>
                <a:gridCol w="1382713"/>
                <a:gridCol w="2921000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Fármaco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Nombre comercial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(compañía famacéutica)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Uso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Referencia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Norfloxacina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NOROXIN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(Kyorin Pharmaceutical)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Antibacteriano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Encyclopedia of Computational Chemistry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1998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Losartan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COZAAR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(DuPont-Merck)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Tratamiento de la hipertensión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Journal of Medical Chemistry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2002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1312-1329.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Dorzolamida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TRUSPOT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(Merck)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Tratamiento del glaucoma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Journal of Medical Chemistry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2000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1035-1054.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Zolmitriptan 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ZOMING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Wellcome, Zeneca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Tratamiento de la migraña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Journal of Medical Chemistry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1999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3566-3580.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Indinavir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CRIXIVAN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(Merck)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Tratamiento del SIDA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Journal of Medical Chemistry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2003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3443-3451.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1445" marR="91445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71283" y="997845"/>
            <a:ext cx="8128003" cy="2185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PRIMER BLANCO FARMACOLÓGICO:</a:t>
            </a:r>
          </a:p>
          <a:p>
            <a:pPr algn="ctr"/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SUPERÓXIDO DISMUTASA</a:t>
            </a:r>
          </a:p>
          <a:p>
            <a:pPr algn="ctr"/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de </a:t>
            </a:r>
            <a:r>
              <a:rPr lang="es-ES" sz="2800" i="1" dirty="0" err="1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Taenia</a:t>
            </a:r>
            <a:r>
              <a:rPr lang="es-ES" sz="2800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s-ES" sz="2800" i="1" dirty="0" err="1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s</a:t>
            </a:r>
            <a:r>
              <a:rPr lang="es-ES" sz="2800" i="1" dirty="0" err="1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olium</a:t>
            </a:r>
            <a:endParaRPr lang="es-ES" sz="2800" i="1" dirty="0" smtClean="0">
              <a:solidFill>
                <a:schemeClr val="accent1">
                  <a:lumMod val="50000"/>
                </a:schemeClr>
              </a:solidFill>
              <a:latin typeface="Cambria"/>
              <a:cs typeface="Cambria"/>
            </a:endParaRPr>
          </a:p>
          <a:p>
            <a:r>
              <a:rPr lang="es-ES" sz="3600" dirty="0" smtClean="0"/>
              <a:t>__________________________________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177" y="3293574"/>
            <a:ext cx="3964214" cy="282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6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3 CuadroTexto"/>
          <p:cNvSpPr txBox="1">
            <a:spLocks noChangeArrowheads="1"/>
          </p:cNvSpPr>
          <p:nvPr/>
        </p:nvSpPr>
        <p:spPr bwMode="auto">
          <a:xfrm>
            <a:off x="2239963" y="4611688"/>
            <a:ext cx="4708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 b="1" dirty="0"/>
              <a:t>152 </a:t>
            </a:r>
            <a:r>
              <a:rPr lang="es-ES_tradnl" sz="1600" b="1" dirty="0" err="1"/>
              <a:t>aa</a:t>
            </a:r>
            <a:r>
              <a:rPr lang="es-ES_tradnl" sz="1600" b="1" dirty="0"/>
              <a:t> por monómero    MM 15.5 kDa     </a:t>
            </a:r>
            <a:r>
              <a:rPr lang="es-ES_tradnl" sz="1600" b="1" dirty="0" err="1"/>
              <a:t>pI</a:t>
            </a:r>
            <a:r>
              <a:rPr lang="es-ES_tradnl" sz="1600" b="1" dirty="0"/>
              <a:t> 6.06</a:t>
            </a:r>
            <a:endParaRPr lang="es-MX" sz="1600" b="1" dirty="0"/>
          </a:p>
        </p:txBody>
      </p:sp>
      <p:sp>
        <p:nvSpPr>
          <p:cNvPr id="4100" name="7 CuadroTexto"/>
          <p:cNvSpPr txBox="1">
            <a:spLocks noChangeArrowheads="1"/>
          </p:cNvSpPr>
          <p:nvPr/>
        </p:nvSpPr>
        <p:spPr bwMode="auto">
          <a:xfrm>
            <a:off x="2579784" y="460405"/>
            <a:ext cx="4008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 dirty="0"/>
              <a:t>Estructura </a:t>
            </a:r>
            <a:r>
              <a:rPr lang="es-ES_tradnl" sz="2000" b="1" dirty="0" smtClean="0"/>
              <a:t>3D </a:t>
            </a:r>
            <a:r>
              <a:rPr lang="es-ES_tradnl" sz="2000" b="1" dirty="0"/>
              <a:t>de la </a:t>
            </a:r>
            <a:r>
              <a:rPr lang="es-ES_tradnl" sz="2000" b="1" i="1" dirty="0" err="1" smtClean="0"/>
              <a:t>Ts</a:t>
            </a:r>
            <a:r>
              <a:rPr lang="es-ES_tradnl" sz="2000" b="1" dirty="0" err="1" smtClean="0"/>
              <a:t>SOD</a:t>
            </a:r>
            <a:r>
              <a:rPr lang="es-ES_tradnl" sz="2000" b="1" dirty="0" smtClean="0"/>
              <a:t>–Cu/Zn</a:t>
            </a:r>
            <a:endParaRPr lang="es-ES" sz="2000" b="1" i="1" dirty="0"/>
          </a:p>
        </p:txBody>
      </p:sp>
      <p:pic>
        <p:nvPicPr>
          <p:cNvPr id="4101" name="Picture 2" descr="C:\Documents and Settings\Administrador\Escritorio\Tesis_Final\Nuevas imagenes\DimeroTeniaIsosuperficie1.1.JPG"/>
          <p:cNvPicPr>
            <a:picLocks noChangeAspect="1" noChangeArrowheads="1"/>
          </p:cNvPicPr>
          <p:nvPr/>
        </p:nvPicPr>
        <p:blipFill>
          <a:blip r:embed="rId3" cstate="print"/>
          <a:srcRect l="4677" t="17064" r="6508" b="17149"/>
          <a:stretch>
            <a:fillRect/>
          </a:stretch>
        </p:blipFill>
        <p:spPr bwMode="auto">
          <a:xfrm>
            <a:off x="2771775" y="1844675"/>
            <a:ext cx="38163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 descr="C:\Documents and Settings\Administrador\Escritorio\Tesis_Final\Nuevas imagenes\DimeroTeniaEstructuraSecundaria1.1.JPG"/>
          <p:cNvPicPr>
            <a:picLocks noChangeAspect="1" noChangeArrowheads="1"/>
          </p:cNvPicPr>
          <p:nvPr/>
        </p:nvPicPr>
        <p:blipFill>
          <a:blip r:embed="rId4" cstate="print"/>
          <a:srcRect t="12215" b="11311"/>
          <a:stretch>
            <a:fillRect/>
          </a:stretch>
        </p:blipFill>
        <p:spPr bwMode="auto">
          <a:xfrm>
            <a:off x="1835150" y="1196975"/>
            <a:ext cx="511333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2 Objeto"/>
          <p:cNvGraphicFramePr>
            <a:graphicFrameLocks noChangeAspect="1"/>
          </p:cNvGraphicFramePr>
          <p:nvPr/>
        </p:nvGraphicFramePr>
        <p:xfrm>
          <a:off x="2484438" y="5300663"/>
          <a:ext cx="41386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8" name="CS ChemDraw Drawing" r:id="rId5" imgW="3639820" imgH="574040" progId="">
                  <p:embed/>
                </p:oleObj>
              </mc:Choice>
              <mc:Fallback>
                <p:oleObj name="CS ChemDraw Drawing" r:id="rId5" imgW="3639820" imgH="574040" progId="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300663"/>
                        <a:ext cx="4138612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3957638" y="1341438"/>
            <a:ext cx="398462" cy="792162"/>
          </a:xfrm>
          <a:prstGeom prst="downArrow">
            <a:avLst>
              <a:gd name="adj1" fmla="val 50000"/>
              <a:gd name="adj2" fmla="val 42223"/>
            </a:avLst>
          </a:prstGeom>
          <a:solidFill>
            <a:schemeClr val="tx1">
              <a:lumMod val="50000"/>
              <a:lumOff val="50000"/>
              <a:alpha val="59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763713" y="2133600"/>
            <a:ext cx="4791075" cy="3381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~</a:t>
            </a:r>
            <a:r>
              <a:rPr lang="es-ES_tradnl" sz="1600" b="1"/>
              <a:t>2 millones de confórmeros, E</a:t>
            </a:r>
            <a:r>
              <a:rPr lang="es-ES_tradnl" sz="1600" b="1" baseline="-25000"/>
              <a:t>conf</a:t>
            </a:r>
            <a:r>
              <a:rPr lang="es-ES_tradnl" sz="1600" b="1"/>
              <a:t>≤ 3.0 kcal/mol</a:t>
            </a:r>
            <a:endParaRPr lang="es-ES" sz="1600" b="1"/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692275" y="908050"/>
            <a:ext cx="5010150" cy="3397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600" b="1"/>
              <a:t>Quimioteca LeadQuest  (~50 mil compuestos, 2D)</a:t>
            </a:r>
            <a:endParaRPr lang="es-ES" sz="1600" b="1"/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4284663" y="1798638"/>
            <a:ext cx="31543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100" b="1"/>
              <a:t>Búsqueda de confórmeros estructurales, 3D</a:t>
            </a:r>
            <a:endParaRPr lang="es-ES" sz="1100" b="1"/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4271963" y="1268413"/>
            <a:ext cx="20954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100" b="1" dirty="0"/>
              <a:t>Hidrógenos/cargas (MMFF24x</a:t>
            </a:r>
            <a:r>
              <a:rPr lang="es-ES_tradnl" sz="1100" b="1" dirty="0" smtClean="0"/>
              <a:t>)</a:t>
            </a:r>
            <a:endParaRPr lang="es-ES" sz="1100" b="1" dirty="0"/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4251325" y="1439863"/>
            <a:ext cx="34163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100" b="1"/>
              <a:t>Depuración de la biblioteca: Reglas de Lipinski. </a:t>
            </a: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3957638" y="2492375"/>
            <a:ext cx="398462" cy="1368425"/>
          </a:xfrm>
          <a:prstGeom prst="downArrow">
            <a:avLst>
              <a:gd name="adj1" fmla="val 50000"/>
              <a:gd name="adj2" fmla="val 61123"/>
            </a:avLst>
          </a:prstGeom>
          <a:solidFill>
            <a:schemeClr val="tx1">
              <a:lumMod val="50000"/>
              <a:lumOff val="50000"/>
              <a:alpha val="59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4284663" y="2492375"/>
            <a:ext cx="4116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100" b="1" dirty="0"/>
              <a:t>Preparación de la estructura de rayos X de </a:t>
            </a:r>
            <a:r>
              <a:rPr lang="es-ES_tradnl" sz="1100" b="1" i="1" dirty="0" err="1"/>
              <a:t>Ts</a:t>
            </a:r>
            <a:r>
              <a:rPr lang="es-ES_tradnl" sz="1100" b="1" dirty="0" err="1"/>
              <a:t>SOD</a:t>
            </a:r>
            <a:r>
              <a:rPr lang="es-ES_tradnl" sz="1100" b="1" dirty="0"/>
              <a:t>–Cu/Zn:</a:t>
            </a:r>
            <a:r>
              <a:rPr lang="es-ES_tradnl" sz="1100" b="1" i="1" dirty="0"/>
              <a:t> </a:t>
            </a:r>
          </a:p>
          <a:p>
            <a:r>
              <a:rPr lang="es-ES_tradnl" sz="1100" b="1" dirty="0"/>
              <a:t>asignación de cargas (CHARMM27)/hidrógenos.</a:t>
            </a:r>
            <a:endParaRPr lang="es-ES" sz="1100" b="1" dirty="0"/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4315355" y="2924175"/>
            <a:ext cx="37179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100" b="1"/>
              <a:t>Búsqueda de sitios potenciales de unión.</a:t>
            </a:r>
          </a:p>
          <a:p>
            <a:r>
              <a:rPr lang="es-ES_tradnl" sz="1100" b="1"/>
              <a:t>Simulación del acoplamiento molecular P-L en</a:t>
            </a:r>
          </a:p>
          <a:p>
            <a:r>
              <a:rPr lang="es-ES_tradnl" sz="1100" b="1"/>
              <a:t>sitios de potenciales de unión (15 mil orientaciones).</a:t>
            </a:r>
            <a:endParaRPr lang="es-ES" sz="1100" b="1"/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4284663" y="3357563"/>
            <a:ext cx="2946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100" b="1"/>
              <a:t>Mejores diez complejos P-L (puntajes) de</a:t>
            </a:r>
          </a:p>
          <a:p>
            <a:r>
              <a:rPr lang="es-ES_tradnl" sz="1100" b="1"/>
              <a:t>cada confórmero acoplado.</a:t>
            </a:r>
            <a:endParaRPr lang="es-ES" sz="1100" b="1"/>
          </a:p>
        </p:txBody>
      </p:sp>
      <p:sp>
        <p:nvSpPr>
          <p:cNvPr id="44044" name="Text Box 14"/>
          <p:cNvSpPr txBox="1">
            <a:spLocks noChangeArrowheads="1"/>
          </p:cNvSpPr>
          <p:nvPr/>
        </p:nvSpPr>
        <p:spPr bwMode="auto">
          <a:xfrm>
            <a:off x="1928813" y="3860800"/>
            <a:ext cx="4454525" cy="3381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(~</a:t>
            </a:r>
            <a:r>
              <a:rPr lang="es-ES_tradnl" sz="1600" b="1"/>
              <a:t>20 millones de complejos P-L modelados)</a:t>
            </a:r>
            <a:endParaRPr lang="es-ES" sz="1600" b="1"/>
          </a:p>
        </p:txBody>
      </p:sp>
      <p:sp>
        <p:nvSpPr>
          <p:cNvPr id="31758" name="AutoShape 15"/>
          <p:cNvSpPr>
            <a:spLocks noChangeArrowheads="1"/>
          </p:cNvSpPr>
          <p:nvPr/>
        </p:nvSpPr>
        <p:spPr bwMode="auto">
          <a:xfrm>
            <a:off x="3960813" y="4198938"/>
            <a:ext cx="398462" cy="598487"/>
          </a:xfrm>
          <a:prstGeom prst="downArrow">
            <a:avLst>
              <a:gd name="adj1" fmla="val 50000"/>
              <a:gd name="adj2" fmla="val 33208"/>
            </a:avLst>
          </a:prstGeom>
          <a:solidFill>
            <a:schemeClr val="tx1">
              <a:lumMod val="50000"/>
              <a:lumOff val="50000"/>
              <a:alpha val="59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44046" name="Text Box 17"/>
          <p:cNvSpPr txBox="1">
            <a:spLocks noChangeArrowheads="1"/>
          </p:cNvSpPr>
          <p:nvPr/>
        </p:nvSpPr>
        <p:spPr bwMode="auto">
          <a:xfrm>
            <a:off x="2192338" y="6045200"/>
            <a:ext cx="4133850" cy="584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600" b="1"/>
              <a:t>    50 mejores compuestos LeadQuest</a:t>
            </a:r>
            <a:r>
              <a:rPr lang="en-US" sz="1600" b="1" baseline="30000"/>
              <a:t>®</a:t>
            </a:r>
          </a:p>
          <a:p>
            <a:pPr algn="ctr"/>
            <a:r>
              <a:rPr lang="en-US" sz="1600" b="1"/>
              <a:t>para ensayos de inhibición</a:t>
            </a:r>
          </a:p>
        </p:txBody>
      </p:sp>
      <p:sp>
        <p:nvSpPr>
          <p:cNvPr id="44047" name="15 CuadroTexto"/>
          <p:cNvSpPr txBox="1">
            <a:spLocks noChangeArrowheads="1"/>
          </p:cNvSpPr>
          <p:nvPr/>
        </p:nvSpPr>
        <p:spPr bwMode="auto">
          <a:xfrm>
            <a:off x="4284663" y="5286375"/>
            <a:ext cx="18261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100" b="1" dirty="0"/>
              <a:t>Minimización de la </a:t>
            </a:r>
            <a:r>
              <a:rPr lang="es-ES_tradnl" sz="1100" b="1" dirty="0" smtClean="0"/>
              <a:t>energía</a:t>
            </a:r>
            <a:endParaRPr lang="es-ES_tradnl" sz="1100" b="1" dirty="0"/>
          </a:p>
        </p:txBody>
      </p:sp>
      <p:sp>
        <p:nvSpPr>
          <p:cNvPr id="44048" name="16 CuadroTexto"/>
          <p:cNvSpPr txBox="1">
            <a:spLocks noChangeArrowheads="1"/>
          </p:cNvSpPr>
          <p:nvPr/>
        </p:nvSpPr>
        <p:spPr bwMode="auto">
          <a:xfrm>
            <a:off x="4284663" y="5445125"/>
            <a:ext cx="33596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100" b="1" dirty="0"/>
              <a:t>Selección de los mejores compuestos: </a:t>
            </a:r>
            <a:r>
              <a:rPr lang="es-ES_tradnl" sz="1100" b="1" dirty="0" err="1"/>
              <a:t>E</a:t>
            </a:r>
            <a:r>
              <a:rPr lang="es-ES_tradnl" sz="1100" b="1" baseline="-25000" dirty="0" err="1"/>
              <a:t>int</a:t>
            </a:r>
            <a:r>
              <a:rPr lang="es-ES_tradnl" sz="1100" b="1" dirty="0"/>
              <a:t>, </a:t>
            </a:r>
            <a:r>
              <a:rPr lang="es-ES_tradnl" sz="1100" b="1" dirty="0" smtClean="0"/>
              <a:t>puentes H</a:t>
            </a:r>
            <a:r>
              <a:rPr lang="es-ES_tradnl" sz="1100" b="1" dirty="0"/>
              <a:t>, </a:t>
            </a:r>
          </a:p>
          <a:p>
            <a:r>
              <a:rPr lang="es-ES_tradnl" sz="1100" b="1" dirty="0" err="1"/>
              <a:t>logP</a:t>
            </a:r>
            <a:r>
              <a:rPr lang="es-ES_tradnl" sz="1100" b="1" dirty="0"/>
              <a:t>, MM.</a:t>
            </a:r>
            <a:endParaRPr lang="es-MX" sz="1100" b="1" dirty="0"/>
          </a:p>
        </p:txBody>
      </p:sp>
      <p:sp>
        <p:nvSpPr>
          <p:cNvPr id="44049" name="17 CuadroTexto"/>
          <p:cNvSpPr txBox="1">
            <a:spLocks noChangeArrowheads="1"/>
          </p:cNvSpPr>
          <p:nvPr/>
        </p:nvSpPr>
        <p:spPr bwMode="auto">
          <a:xfrm>
            <a:off x="1498012" y="73025"/>
            <a:ext cx="6306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2000" b="1" i="1" dirty="0"/>
              <a:t>Docking</a:t>
            </a:r>
            <a:r>
              <a:rPr lang="es-ES_tradnl" sz="2000" b="1" dirty="0"/>
              <a:t> de la biblioteca </a:t>
            </a:r>
            <a:r>
              <a:rPr lang="es-ES_tradnl" sz="2000" b="1" dirty="0" err="1"/>
              <a:t>LeadQuest</a:t>
            </a:r>
            <a:r>
              <a:rPr lang="es-ES_tradnl" sz="2000" b="1" baseline="30000" dirty="0"/>
              <a:t>®</a:t>
            </a:r>
            <a:r>
              <a:rPr lang="es-ES_tradnl" sz="2000" b="1" dirty="0"/>
              <a:t> sobre la estructura</a:t>
            </a:r>
          </a:p>
          <a:p>
            <a:pPr algn="ctr"/>
            <a:r>
              <a:rPr lang="es-ES_tradnl" sz="2000" b="1" dirty="0" smtClean="0"/>
              <a:t>3D de </a:t>
            </a:r>
            <a:r>
              <a:rPr lang="es-ES_tradnl" sz="2000" b="1" dirty="0"/>
              <a:t>la </a:t>
            </a:r>
            <a:r>
              <a:rPr lang="es-ES_tradnl" sz="2000" b="1" i="1" dirty="0" err="1"/>
              <a:t>Ts</a:t>
            </a:r>
            <a:r>
              <a:rPr lang="es-ES_tradnl" sz="2000" b="1" dirty="0" err="1"/>
              <a:t>SOD</a:t>
            </a:r>
            <a:r>
              <a:rPr lang="es-ES_tradnl" sz="2000" b="1" dirty="0"/>
              <a:t>–Cu/Zn</a:t>
            </a:r>
            <a:endParaRPr lang="es-MX" sz="2000" b="1" i="1" dirty="0"/>
          </a:p>
        </p:txBody>
      </p:sp>
      <p:sp>
        <p:nvSpPr>
          <p:cNvPr id="44050" name="1 Rectángulo"/>
          <p:cNvSpPr>
            <a:spLocks noChangeArrowheads="1"/>
          </p:cNvSpPr>
          <p:nvPr/>
        </p:nvSpPr>
        <p:spPr bwMode="auto">
          <a:xfrm>
            <a:off x="4284663" y="1630363"/>
            <a:ext cx="49672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dirty="0">
                <a:solidFill>
                  <a:srgbClr val="000000"/>
                </a:solidFill>
              </a:rPr>
              <a:t>Eliminación de moléculas de agua, solvente y </a:t>
            </a:r>
            <a:r>
              <a:rPr lang="es-ES_tradnl" sz="1100" b="1" dirty="0" smtClean="0">
                <a:solidFill>
                  <a:srgbClr val="000000"/>
                </a:solidFill>
              </a:rPr>
              <a:t>de </a:t>
            </a:r>
            <a:r>
              <a:rPr lang="es-ES_tradnl" sz="1100" b="1" dirty="0">
                <a:solidFill>
                  <a:srgbClr val="000000"/>
                </a:solidFill>
              </a:rPr>
              <a:t>grupos reactivos</a:t>
            </a:r>
          </a:p>
        </p:txBody>
      </p:sp>
      <p:sp>
        <p:nvSpPr>
          <p:cNvPr id="44051" name="Text Box 13"/>
          <p:cNvSpPr txBox="1">
            <a:spLocks noChangeArrowheads="1"/>
          </p:cNvSpPr>
          <p:nvPr/>
        </p:nvSpPr>
        <p:spPr bwMode="auto">
          <a:xfrm>
            <a:off x="4284663" y="4203700"/>
            <a:ext cx="4208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100" b="1"/>
              <a:t>Segunda simulación de acoplamiento P-L</a:t>
            </a:r>
          </a:p>
          <a:p>
            <a:r>
              <a:rPr lang="es-ES_tradnl" sz="1100" b="1"/>
              <a:t>Pero sólo de los compuestos que dieron más altos puntajes</a:t>
            </a:r>
            <a:endParaRPr lang="es-ES" sz="1100" b="1"/>
          </a:p>
        </p:txBody>
      </p:sp>
      <p:sp>
        <p:nvSpPr>
          <p:cNvPr id="44052" name="Text Box 13"/>
          <p:cNvSpPr txBox="1">
            <a:spLocks noChangeArrowheads="1"/>
          </p:cNvSpPr>
          <p:nvPr/>
        </p:nvSpPr>
        <p:spPr bwMode="auto">
          <a:xfrm>
            <a:off x="4284663" y="4535488"/>
            <a:ext cx="917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100" b="1"/>
              <a:t>Sitios 1 y 2</a:t>
            </a:r>
            <a:endParaRPr lang="es-ES" sz="1100" b="1"/>
          </a:p>
        </p:txBody>
      </p:sp>
      <p:pic>
        <p:nvPicPr>
          <p:cNvPr id="440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350" y="5286375"/>
            <a:ext cx="42703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4" name="Text Box 14"/>
          <p:cNvSpPr txBox="1">
            <a:spLocks noChangeArrowheads="1"/>
          </p:cNvSpPr>
          <p:nvPr/>
        </p:nvSpPr>
        <p:spPr bwMode="auto">
          <a:xfrm>
            <a:off x="2001838" y="4837113"/>
            <a:ext cx="4346575" cy="3381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b="1"/>
              <a:t>500 compuestos con mejores puntajes P-L</a:t>
            </a:r>
          </a:p>
        </p:txBody>
      </p:sp>
    </p:spTree>
    <p:extLst>
      <p:ext uri="{BB962C8B-B14F-4D97-AF65-F5344CB8AC3E}">
        <p14:creationId xmlns:p14="http://schemas.microsoft.com/office/powerpoint/2010/main" val="211403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66713"/>
            <a:ext cx="5453063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5 Objeto"/>
          <p:cNvGraphicFramePr>
            <a:graphicFrameLocks noChangeAspect="1"/>
          </p:cNvGraphicFramePr>
          <p:nvPr/>
        </p:nvGraphicFramePr>
        <p:xfrm>
          <a:off x="2051050" y="1628775"/>
          <a:ext cx="4824413" cy="359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2" name="Graph" r:id="rId3" imgW="4072128" imgH="3046781" progId="Origin50.Graph">
                  <p:embed/>
                </p:oleObj>
              </mc:Choice>
              <mc:Fallback>
                <p:oleObj name="Graph" r:id="rId3" imgW="4072128" imgH="3046781" progId="Origin50.Graph">
                  <p:embed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628775"/>
                        <a:ext cx="4824413" cy="359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19"/>
          <p:cNvSpPr txBox="1">
            <a:spLocks noChangeArrowheads="1"/>
          </p:cNvSpPr>
          <p:nvPr/>
        </p:nvSpPr>
        <p:spPr bwMode="auto">
          <a:xfrm>
            <a:off x="392113" y="5589588"/>
            <a:ext cx="83597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400"/>
              <a:t>Condiciones generales: </a:t>
            </a:r>
          </a:p>
          <a:p>
            <a:pPr algn="just"/>
            <a:r>
              <a:rPr lang="es-ES_tradnl" sz="1400"/>
              <a:t>12.3 µL de citocromo c, 8.1x10</a:t>
            </a:r>
            <a:r>
              <a:rPr lang="es-ES_tradnl" sz="1400" baseline="30000"/>
              <a:t>-4</a:t>
            </a:r>
            <a:r>
              <a:rPr lang="es-ES_tradnl" sz="1400"/>
              <a:t> M; 76 µL de xantina, 6.54x10</a:t>
            </a:r>
            <a:r>
              <a:rPr lang="es-ES_tradnl" sz="1400" baseline="30000"/>
              <a:t>-4</a:t>
            </a:r>
            <a:r>
              <a:rPr lang="es-ES_tradnl" sz="1400"/>
              <a:t> M; 10 U de </a:t>
            </a:r>
            <a:r>
              <a:rPr lang="es-ES_tradnl" sz="1400" i="1"/>
              <a:t>Ts</a:t>
            </a:r>
            <a:r>
              <a:rPr lang="es-ES_tradnl" sz="1400"/>
              <a:t>SOD–Cu/Zn, act. esp. 2850 U/mg; 57 mU de xantina oxidasa; 10 mL de disolución de inhibidor 10 mM; amortiguador de fosfatos cbp 1000 µL; incubación a 37°C durante 30 min.</a:t>
            </a:r>
            <a:endParaRPr lang="es-ES" sz="1400"/>
          </a:p>
        </p:txBody>
      </p:sp>
      <p:sp>
        <p:nvSpPr>
          <p:cNvPr id="6149" name="7 CuadroTexto"/>
          <p:cNvSpPr txBox="1">
            <a:spLocks noChangeArrowheads="1"/>
          </p:cNvSpPr>
          <p:nvPr/>
        </p:nvSpPr>
        <p:spPr bwMode="auto">
          <a:xfrm>
            <a:off x="900113" y="328613"/>
            <a:ext cx="73437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900"/>
              <a:t>Inhibición de la actividad de las enzima recombinante </a:t>
            </a:r>
            <a:r>
              <a:rPr lang="es-ES" sz="1900" i="1"/>
              <a:t>Ts</a:t>
            </a:r>
            <a:r>
              <a:rPr lang="es-ES" sz="1900"/>
              <a:t>SOD–Cu/Zn y enzima comercial </a:t>
            </a:r>
            <a:r>
              <a:rPr lang="es-ES" sz="1900" i="1"/>
              <a:t>Hs</a:t>
            </a:r>
            <a:r>
              <a:rPr lang="es-ES" sz="1900"/>
              <a:t>SOD–Cu/Zn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092950" y="2781300"/>
            <a:ext cx="647700" cy="142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092950" y="3141663"/>
            <a:ext cx="647700" cy="142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152" name="11 CuadroTexto"/>
          <p:cNvSpPr txBox="1">
            <a:spLocks noChangeArrowheads="1"/>
          </p:cNvSpPr>
          <p:nvPr/>
        </p:nvSpPr>
        <p:spPr bwMode="auto">
          <a:xfrm>
            <a:off x="7812088" y="3051175"/>
            <a:ext cx="9477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 i="1"/>
              <a:t>T. solium</a:t>
            </a:r>
          </a:p>
        </p:txBody>
      </p:sp>
      <p:sp>
        <p:nvSpPr>
          <p:cNvPr id="6153" name="12 CuadroTexto"/>
          <p:cNvSpPr txBox="1">
            <a:spLocks noChangeArrowheads="1"/>
          </p:cNvSpPr>
          <p:nvPr/>
        </p:nvSpPr>
        <p:spPr bwMode="auto">
          <a:xfrm>
            <a:off x="7812088" y="2690813"/>
            <a:ext cx="1095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 i="1"/>
              <a:t>H. sapiens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4465558" y="1488211"/>
            <a:ext cx="37180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MX" dirty="0">
                <a:latin typeface="Calibri"/>
                <a:cs typeface="Calibri"/>
              </a:rPr>
              <a:t>Cribado de alto rendimiento</a:t>
            </a:r>
          </a:p>
          <a:p>
            <a:pPr algn="ctr"/>
            <a:r>
              <a:rPr lang="es-MX" sz="2000" dirty="0" smtClean="0">
                <a:solidFill>
                  <a:srgbClr val="0000FF"/>
                </a:solidFill>
                <a:latin typeface="Calibri"/>
                <a:cs typeface="Calibri"/>
              </a:rPr>
              <a:t>(High-Throughput Screening</a:t>
            </a:r>
            <a:r>
              <a:rPr lang="es-MX" sz="2000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77788" y="5579510"/>
            <a:ext cx="21521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MX" dirty="0">
                <a:latin typeface="Calibri"/>
                <a:cs typeface="Calibri"/>
              </a:rPr>
              <a:t>Cribado virtual</a:t>
            </a:r>
          </a:p>
          <a:p>
            <a:pPr algn="ctr"/>
            <a:r>
              <a:rPr lang="es-MX" sz="2000" dirty="0" smtClean="0">
                <a:solidFill>
                  <a:srgbClr val="0000FF"/>
                </a:solidFill>
                <a:latin typeface="Calibri"/>
                <a:cs typeface="Calibri"/>
              </a:rPr>
              <a:t>(Virtual Screening</a:t>
            </a:r>
            <a:r>
              <a:rPr lang="es-MX" sz="2000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788" y="2566213"/>
            <a:ext cx="8882062" cy="2755900"/>
            <a:chOff x="77788" y="2143125"/>
            <a:chExt cx="8882062" cy="2755900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88" y="2143125"/>
              <a:ext cx="8882062" cy="27559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7788" y="4276737"/>
              <a:ext cx="1341580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>
                  <a:latin typeface="Calibri" pitchFamily="34" charset="0"/>
                </a:rPr>
                <a:t>Identificación de</a:t>
              </a:r>
            </a:p>
            <a:p>
              <a:r>
                <a:rPr lang="es-MX" sz="1200" b="1" dirty="0" smtClean="0">
                  <a:latin typeface="Calibri" pitchFamily="34" charset="0"/>
                </a:rPr>
                <a:t>la enfermedad</a:t>
              </a:r>
              <a:endParaRPr lang="en-US" sz="1200" b="1" dirty="0"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19368" y="4249441"/>
              <a:ext cx="1242428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>
                  <a:latin typeface="Calibri" pitchFamily="34" charset="0"/>
                </a:rPr>
                <a:t>Identificación</a:t>
              </a:r>
            </a:p>
            <a:p>
              <a:r>
                <a:rPr lang="es-MX" sz="1200" b="1" dirty="0" smtClean="0">
                  <a:latin typeface="Calibri" pitchFamily="34" charset="0"/>
                </a:rPr>
                <a:t>del blanco</a:t>
              </a:r>
            </a:p>
            <a:p>
              <a:r>
                <a:rPr lang="es-MX" sz="1200" b="1" dirty="0" smtClean="0">
                  <a:latin typeface="Calibri" pitchFamily="34" charset="0"/>
                </a:rPr>
                <a:t>farmacológico</a:t>
              </a:r>
              <a:endParaRPr lang="en-US" sz="1200" b="1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79908" y="4222145"/>
              <a:ext cx="1248227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latin typeface="Calibri" pitchFamily="34" charset="0"/>
                </a:rPr>
                <a:t>Selección de</a:t>
              </a:r>
            </a:p>
            <a:p>
              <a:r>
                <a:rPr lang="es-MX" sz="1200" b="1" dirty="0" smtClean="0">
                  <a:latin typeface="Calibri" pitchFamily="34" charset="0"/>
                </a:rPr>
                <a:t>moléculas afines</a:t>
              </a:r>
            </a:p>
            <a:p>
              <a:endParaRPr lang="en-US" sz="1200" b="1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6428" y="4252694"/>
              <a:ext cx="1248227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latin typeface="Calibri" pitchFamily="34" charset="0"/>
                </a:rPr>
                <a:t>Optimización de</a:t>
              </a:r>
            </a:p>
            <a:p>
              <a:r>
                <a:rPr lang="es-MX" sz="1200" b="1" dirty="0" smtClean="0">
                  <a:latin typeface="Calibri" pitchFamily="34" charset="0"/>
                </a:rPr>
                <a:t>moléculas afines</a:t>
              </a:r>
            </a:p>
            <a:p>
              <a:endParaRPr lang="en-US" sz="1200" b="1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188" y="4249441"/>
              <a:ext cx="858505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latin typeface="Calibri" pitchFamily="34" charset="0"/>
                </a:rPr>
                <a:t>Pruebas</a:t>
              </a:r>
            </a:p>
            <a:p>
              <a:r>
                <a:rPr lang="es-MX" sz="1200" b="1" dirty="0" smtClean="0">
                  <a:latin typeface="Calibri" pitchFamily="34" charset="0"/>
                </a:rPr>
                <a:t>Preclínicas</a:t>
              </a:r>
              <a:endParaRPr lang="en-US" sz="1200" b="1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8454" y="4249441"/>
              <a:ext cx="1067665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latin typeface="Calibri" pitchFamily="34" charset="0"/>
                </a:rPr>
                <a:t>Aprobación y </a:t>
              </a:r>
            </a:p>
            <a:p>
              <a:r>
                <a:rPr lang="es-MX" sz="1200" b="1" dirty="0" smtClean="0">
                  <a:latin typeface="Calibri" pitchFamily="34" charset="0"/>
                </a:rPr>
                <a:t>Circulación</a:t>
              </a:r>
              <a:endParaRPr lang="en-US" sz="1200" b="1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7328" y="4252694"/>
              <a:ext cx="691600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latin typeface="Calibri" pitchFamily="34" charset="0"/>
                </a:rPr>
                <a:t>Ensayos</a:t>
              </a:r>
            </a:p>
            <a:p>
              <a:r>
                <a:rPr lang="es-MX" sz="1200" b="1" dirty="0" smtClean="0">
                  <a:latin typeface="Calibri" pitchFamily="34" charset="0"/>
                </a:rPr>
                <a:t>Clínicos</a:t>
              </a:r>
              <a:endParaRPr lang="en-US" sz="1200" b="1" dirty="0">
                <a:latin typeface="Calibri" pitchFamily="34" charset="0"/>
              </a:endParaRPr>
            </a:p>
          </p:txBody>
        </p:sp>
      </p:grpSp>
      <p:sp>
        <p:nvSpPr>
          <p:cNvPr id="8" name="Bent Arrow 7"/>
          <p:cNvSpPr/>
          <p:nvPr/>
        </p:nvSpPr>
        <p:spPr bwMode="auto">
          <a:xfrm rot="10800000">
            <a:off x="2228291" y="5212929"/>
            <a:ext cx="1273175" cy="1097863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" name="Bent Arrow 6"/>
          <p:cNvSpPr/>
          <p:nvPr/>
        </p:nvSpPr>
        <p:spPr bwMode="auto">
          <a:xfrm>
            <a:off x="3073400" y="1496126"/>
            <a:ext cx="1328738" cy="1151553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3762" y="436728"/>
            <a:ext cx="533992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3200" dirty="0" smtClean="0">
                <a:latin typeface="Calibri" pitchFamily="34" charset="0"/>
              </a:rPr>
              <a:t>Etapas del Diseño de Fármacos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3507" y="6049926"/>
            <a:ext cx="310118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alibri"/>
                <a:cs typeface="Calibri"/>
              </a:rPr>
              <a:t>Proceso total ≥ 10 años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579908" y="2258148"/>
            <a:ext cx="2601280" cy="33213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8" grpId="0" animBg="1"/>
      <p:bldP spid="7" grpId="0" animBg="1"/>
      <p:bldP spid="18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82563" y="534869"/>
            <a:ext cx="22014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¿Qué sigue?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9233" y="1318665"/>
            <a:ext cx="8276767" cy="496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ES" dirty="0" smtClean="0"/>
              <a:t>Comprar o sintetizar los compuestos 2 y 4.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ES" dirty="0" smtClean="0"/>
              <a:t>Posibilidad de sintetizar compuestos similares con andamiajes</a:t>
            </a:r>
          </a:p>
          <a:p>
            <a:pPr>
              <a:lnSpc>
                <a:spcPct val="110000"/>
              </a:lnSpc>
            </a:pPr>
            <a:r>
              <a:rPr lang="es-ES" dirty="0"/>
              <a:t> </a:t>
            </a:r>
            <a:r>
              <a:rPr lang="es-ES" dirty="0" smtClean="0"/>
              <a:t>    moleculares diferentes acordes a la experiencia de síntesis</a:t>
            </a:r>
          </a:p>
          <a:p>
            <a:pPr>
              <a:lnSpc>
                <a:spcPct val="110000"/>
              </a:lnSpc>
            </a:pPr>
            <a:r>
              <a:rPr lang="es-ES" i="1" dirty="0"/>
              <a:t> </a:t>
            </a:r>
            <a:r>
              <a:rPr lang="es-ES" i="1" dirty="0" smtClean="0"/>
              <a:t>    </a:t>
            </a:r>
            <a:r>
              <a:rPr lang="es-ES" i="1" dirty="0" err="1" smtClean="0"/>
              <a:t>chez</a:t>
            </a:r>
            <a:r>
              <a:rPr lang="es-ES" i="1" dirty="0" smtClean="0"/>
              <a:t> </a:t>
            </a:r>
            <a:r>
              <a:rPr lang="es-ES" i="1" dirty="0" err="1" smtClean="0"/>
              <a:t>nous</a:t>
            </a:r>
            <a:r>
              <a:rPr lang="es-ES" i="1" dirty="0" smtClean="0"/>
              <a:t>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ES" dirty="0" smtClean="0"/>
              <a:t>Caracterizar por ITC la termodinámica de unión de 2 y 4</a:t>
            </a:r>
          </a:p>
          <a:p>
            <a:pPr>
              <a:lnSpc>
                <a:spcPct val="110000"/>
              </a:lnSpc>
            </a:pPr>
            <a:r>
              <a:rPr lang="es-ES" dirty="0"/>
              <a:t> </a:t>
            </a:r>
            <a:r>
              <a:rPr lang="es-ES" dirty="0" smtClean="0"/>
              <a:t>    con </a:t>
            </a:r>
            <a:r>
              <a:rPr lang="es-ES" dirty="0" err="1" smtClean="0"/>
              <a:t>Ts</a:t>
            </a:r>
            <a:r>
              <a:rPr lang="es-ES" dirty="0" smtClean="0"/>
              <a:t>-SOD.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ES" dirty="0" smtClean="0"/>
              <a:t>Realizar modificaciones </a:t>
            </a:r>
            <a:r>
              <a:rPr lang="es-ES" i="1" dirty="0" smtClean="0"/>
              <a:t>in </a:t>
            </a:r>
            <a:r>
              <a:rPr lang="es-ES" i="1" dirty="0" err="1" smtClean="0"/>
              <a:t>silico</a:t>
            </a:r>
            <a:r>
              <a:rPr lang="es-ES" i="1" dirty="0" smtClean="0"/>
              <a:t> </a:t>
            </a:r>
            <a:r>
              <a:rPr lang="es-ES" dirty="0" smtClean="0"/>
              <a:t>a las estructuras de 2 y 4 que</a:t>
            </a:r>
          </a:p>
          <a:p>
            <a:pPr>
              <a:lnSpc>
                <a:spcPct val="110000"/>
              </a:lnSpc>
            </a:pPr>
            <a:r>
              <a:rPr lang="es-ES" dirty="0"/>
              <a:t> </a:t>
            </a:r>
            <a:r>
              <a:rPr lang="es-ES" dirty="0" smtClean="0"/>
              <a:t>    propicien interacciones más favorables.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ES" dirty="0" smtClean="0"/>
              <a:t>Evaluar </a:t>
            </a:r>
            <a:r>
              <a:rPr lang="es-ES" i="1" dirty="0" smtClean="0"/>
              <a:t>in </a:t>
            </a:r>
            <a:r>
              <a:rPr lang="es-ES" i="1" dirty="0" err="1" smtClean="0"/>
              <a:t>silico</a:t>
            </a:r>
            <a:r>
              <a:rPr lang="es-ES" i="1" dirty="0" smtClean="0"/>
              <a:t> </a:t>
            </a:r>
            <a:r>
              <a:rPr lang="es-ES" dirty="0" smtClean="0"/>
              <a:t>el cambio de afinidad (en </a:t>
            </a:r>
            <a:r>
              <a:rPr lang="es-ES" dirty="0"/>
              <a:t>términos de </a:t>
            </a:r>
            <a:r>
              <a:rPr lang="es-ES" dirty="0" err="1" smtClean="0"/>
              <a:t>ΔG</a:t>
            </a:r>
            <a:r>
              <a:rPr lang="es-ES" baseline="-25000" dirty="0" err="1" smtClean="0"/>
              <a:t>unión</a:t>
            </a:r>
            <a:r>
              <a:rPr lang="es-ES" dirty="0" smtClean="0"/>
              <a:t>)</a:t>
            </a:r>
            <a:endParaRPr lang="es-ES" baseline="-25000" dirty="0" smtClean="0"/>
          </a:p>
          <a:p>
            <a:pPr>
              <a:lnSpc>
                <a:spcPct val="110000"/>
              </a:lnSpc>
            </a:pPr>
            <a:r>
              <a:rPr lang="es-ES" dirty="0"/>
              <a:t> </a:t>
            </a:r>
            <a:r>
              <a:rPr lang="es-ES" dirty="0" smtClean="0"/>
              <a:t>    provocado con las modificaciones anteriores.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ES" dirty="0" smtClean="0"/>
              <a:t>Sintetizar las moléculas optimizadas y evaluar sus efectos inhibitorios.</a:t>
            </a:r>
          </a:p>
        </p:txBody>
      </p:sp>
    </p:spTree>
    <p:extLst>
      <p:ext uri="{BB962C8B-B14F-4D97-AF65-F5344CB8AC3E}">
        <p14:creationId xmlns:p14="http://schemas.microsoft.com/office/powerpoint/2010/main" val="312239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6566" y="997845"/>
            <a:ext cx="8636003" cy="2185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SEGUNDO BLANCO FARMACOLÓGICO:</a:t>
            </a:r>
          </a:p>
          <a:p>
            <a:pPr algn="ctr"/>
            <a:r>
              <a:rPr lang="es-ES" sz="3600" dirty="0" err="1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EscN</a:t>
            </a:r>
            <a:endParaRPr lang="es-ES" sz="3600" dirty="0" smtClean="0">
              <a:solidFill>
                <a:schemeClr val="accent1">
                  <a:lumMod val="50000"/>
                </a:schemeClr>
              </a:solidFill>
              <a:latin typeface="Cambria"/>
              <a:cs typeface="Cambria"/>
            </a:endParaRPr>
          </a:p>
          <a:p>
            <a:pPr algn="ctr"/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de </a:t>
            </a:r>
            <a:r>
              <a:rPr lang="es-ES" sz="2800" i="1" dirty="0" err="1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Escherichia</a:t>
            </a:r>
            <a:r>
              <a:rPr lang="es-ES" sz="2800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s-ES" sz="2800" i="1" dirty="0" err="1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coli</a:t>
            </a:r>
            <a:r>
              <a:rPr lang="es-ES" sz="2800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enteropatógena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mbria"/>
              <a:cs typeface="Cambria"/>
            </a:endParaRPr>
          </a:p>
          <a:p>
            <a:r>
              <a:rPr lang="es-ES" sz="3600" dirty="0" smtClean="0"/>
              <a:t>_____________________________________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1" y="3183058"/>
            <a:ext cx="3991430" cy="290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3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9232" t="25039" r="28642" b="21260"/>
          <a:stretch>
            <a:fillRect/>
          </a:stretch>
        </p:blipFill>
        <p:spPr bwMode="auto">
          <a:xfrm>
            <a:off x="3518277" y="1722643"/>
            <a:ext cx="5371722" cy="4279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37299" y="313745"/>
            <a:ext cx="443542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MX" sz="3600" dirty="0" smtClean="0">
                <a:latin typeface="Calibri" pitchFamily="34" charset="0"/>
              </a:rPr>
              <a:t>Inyectisoma de</a:t>
            </a:r>
          </a:p>
          <a:p>
            <a:pPr algn="ctr"/>
            <a:r>
              <a:rPr lang="es-MX" sz="3600" i="1" dirty="0" smtClean="0">
                <a:latin typeface="Calibri" pitchFamily="34" charset="0"/>
              </a:rPr>
              <a:t>E. coli </a:t>
            </a:r>
            <a:r>
              <a:rPr lang="es-MX" sz="3600" dirty="0" smtClean="0">
                <a:latin typeface="Calibri" pitchFamily="34" charset="0"/>
              </a:rPr>
              <a:t>enteropatógena</a:t>
            </a:r>
            <a:endParaRPr lang="en-US" sz="3600" dirty="0">
              <a:latin typeface="Calibri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395144" y="1686357"/>
            <a:ext cx="2805256" cy="4735705"/>
            <a:chOff x="395144" y="1686357"/>
            <a:chExt cx="2805256" cy="4735705"/>
          </a:xfrm>
        </p:grpSpPr>
        <p:pic>
          <p:nvPicPr>
            <p:cNvPr id="259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4547" t="20787" r="39272" b="8504"/>
            <a:stretch>
              <a:fillRect/>
            </a:stretch>
          </p:blipFill>
          <p:spPr bwMode="auto">
            <a:xfrm>
              <a:off x="395144" y="1686357"/>
              <a:ext cx="2805256" cy="47357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" name="Rectángulo 1"/>
            <p:cNvSpPr/>
            <p:nvPr/>
          </p:nvSpPr>
          <p:spPr bwMode="auto">
            <a:xfrm>
              <a:off x="1282918" y="2244845"/>
              <a:ext cx="564484" cy="16675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1049914" y="2065269"/>
            <a:ext cx="6700285" cy="3708205"/>
            <a:chOff x="1049914" y="1577805"/>
            <a:chExt cx="6700285" cy="3708205"/>
          </a:xfrm>
        </p:grpSpPr>
        <p:grpSp>
          <p:nvGrpSpPr>
            <p:cNvPr id="8" name="Agrupar 7"/>
            <p:cNvGrpSpPr/>
            <p:nvPr/>
          </p:nvGrpSpPr>
          <p:grpSpPr>
            <a:xfrm>
              <a:off x="1049914" y="1577805"/>
              <a:ext cx="5197898" cy="3708205"/>
              <a:chOff x="1409131" y="467587"/>
              <a:chExt cx="4941313" cy="3510000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 rotWithShape="1">
              <a:blip r:embed="rId2"/>
              <a:srcRect l="4686" t="4188" r="5439" b="55652"/>
              <a:stretch/>
            </p:blipFill>
            <p:spPr>
              <a:xfrm>
                <a:off x="1409131" y="467587"/>
                <a:ext cx="4941313" cy="3510000"/>
              </a:xfrm>
              <a:prstGeom prst="rect">
                <a:avLst/>
              </a:prstGeom>
            </p:spPr>
          </p:pic>
          <p:sp>
            <p:nvSpPr>
              <p:cNvPr id="6" name="CuadroTexto 5"/>
              <p:cNvSpPr txBox="1"/>
              <p:nvPr/>
            </p:nvSpPr>
            <p:spPr>
              <a:xfrm>
                <a:off x="5747472" y="3435386"/>
                <a:ext cx="60297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 smtClean="0">
                    <a:solidFill>
                      <a:schemeClr val="bg1"/>
                    </a:solidFill>
                  </a:rPr>
                  <a:t>30 </a:t>
                </a:r>
                <a:r>
                  <a:rPr lang="es-ES" sz="1000" dirty="0" err="1" smtClean="0">
                    <a:solidFill>
                      <a:schemeClr val="bg1"/>
                    </a:solidFill>
                  </a:rPr>
                  <a:t>nm</a:t>
                </a:r>
                <a:endParaRPr lang="es-E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Agrupar 9"/>
            <p:cNvGrpSpPr/>
            <p:nvPr/>
          </p:nvGrpSpPr>
          <p:grpSpPr>
            <a:xfrm>
              <a:off x="6414599" y="1686223"/>
              <a:ext cx="1335600" cy="3510000"/>
              <a:chOff x="6900603" y="467587"/>
              <a:chExt cx="1335600" cy="3510000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 rotWithShape="1">
              <a:blip r:embed="rId2"/>
              <a:srcRect l="66417" t="46773" r="4614" b="2045"/>
              <a:stretch/>
            </p:blipFill>
            <p:spPr>
              <a:xfrm>
                <a:off x="6900603" y="467587"/>
                <a:ext cx="1335600" cy="3510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Rectángulo 8"/>
              <p:cNvSpPr/>
              <p:nvPr/>
            </p:nvSpPr>
            <p:spPr bwMode="auto">
              <a:xfrm>
                <a:off x="6900603" y="467587"/>
                <a:ext cx="232423" cy="39186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11" name="Rectángulo 10"/>
          <p:cNvSpPr/>
          <p:nvPr/>
        </p:nvSpPr>
        <p:spPr>
          <a:xfrm>
            <a:off x="1479382" y="495605"/>
            <a:ext cx="5652734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MX" sz="3600" dirty="0" smtClean="0">
                <a:latin typeface="Calibri" pitchFamily="34" charset="0"/>
              </a:rPr>
              <a:t>Inyectisoma o T3SS (3.5MDa)</a:t>
            </a:r>
            <a:endParaRPr lang="es-MX" sz="3600" dirty="0">
              <a:latin typeface="Calibri" pitchFamily="34" charset="0"/>
            </a:endParaRPr>
          </a:p>
          <a:p>
            <a:pPr algn="ctr"/>
            <a:r>
              <a:rPr lang="es-MX" i="1" dirty="0" smtClean="0"/>
              <a:t>Salmonella </a:t>
            </a:r>
            <a:r>
              <a:rPr lang="es-MX" i="1" dirty="0"/>
              <a:t>typhimurium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54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197556"/>
            <a:ext cx="4882444" cy="6187235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5483365" y="4776716"/>
            <a:ext cx="2921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 smtClean="0">
                <a:latin typeface="Calibri" pitchFamily="34" charset="0"/>
              </a:rPr>
              <a:t>Estructura de EscN</a:t>
            </a:r>
          </a:p>
          <a:p>
            <a:pPr algn="ctr"/>
            <a:r>
              <a:rPr lang="en-US" sz="2800" dirty="0" smtClean="0">
                <a:latin typeface="Calibri" pitchFamily="34" charset="0"/>
              </a:rPr>
              <a:t>2OBL.pdb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4465" r="1122"/>
          <a:stretch/>
        </p:blipFill>
        <p:spPr>
          <a:xfrm>
            <a:off x="5080405" y="352776"/>
            <a:ext cx="3686628" cy="38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5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1701" r="1916"/>
          <a:stretch/>
        </p:blipFill>
        <p:spPr>
          <a:xfrm>
            <a:off x="870854" y="1317583"/>
            <a:ext cx="2412000" cy="530816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 bwMode="auto">
          <a:xfrm>
            <a:off x="0" y="1542147"/>
            <a:ext cx="344714" cy="3447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6175831" y="1522190"/>
            <a:ext cx="344714" cy="3447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0854" y="548894"/>
            <a:ext cx="7790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Semejanza de </a:t>
            </a:r>
            <a:r>
              <a:rPr lang="es-ES" b="1" dirty="0" err="1" smtClean="0">
                <a:solidFill>
                  <a:srgbClr val="01419F"/>
                </a:solidFill>
              </a:rPr>
              <a:t>EscN</a:t>
            </a:r>
            <a:r>
              <a:rPr lang="es-ES" dirty="0" smtClean="0">
                <a:solidFill>
                  <a:srgbClr val="01419F"/>
                </a:solidFill>
              </a:rPr>
              <a:t> </a:t>
            </a:r>
            <a:r>
              <a:rPr lang="es-ES" dirty="0" smtClean="0"/>
              <a:t>con la </a:t>
            </a:r>
            <a:r>
              <a:rPr lang="es-ES" b="1" dirty="0" smtClean="0">
                <a:solidFill>
                  <a:srgbClr val="FF0000"/>
                </a:solidFill>
              </a:rPr>
              <a:t>subunidad β</a:t>
            </a:r>
            <a:r>
              <a:rPr lang="es-ES" dirty="0" smtClean="0"/>
              <a:t> de la F</a:t>
            </a:r>
            <a:r>
              <a:rPr lang="es-ES" baseline="-25000" dirty="0" smtClean="0"/>
              <a:t>1</a:t>
            </a:r>
            <a:r>
              <a:rPr lang="es-ES" dirty="0" smtClean="0"/>
              <a:t>-ATP </a:t>
            </a:r>
            <a:r>
              <a:rPr lang="es-ES" dirty="0" err="1" smtClean="0"/>
              <a:t>Sintasa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649" y="1352859"/>
            <a:ext cx="4065690" cy="47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6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7587" y="1816648"/>
            <a:ext cx="75659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Poner a punto metodologías que </a:t>
            </a:r>
            <a:r>
              <a:rPr lang="es-ES" sz="2800" dirty="0"/>
              <a:t>permitan estimar</a:t>
            </a:r>
            <a:endParaRPr lang="es-ES" sz="2800" dirty="0" smtClean="0"/>
          </a:p>
          <a:p>
            <a:r>
              <a:rPr lang="es-ES" sz="2800" dirty="0" smtClean="0"/>
              <a:t>diferencias en la energía libre de unión </a:t>
            </a:r>
            <a:r>
              <a:rPr lang="es-ES" sz="2800" dirty="0"/>
              <a:t>de al menos </a:t>
            </a:r>
            <a:endParaRPr lang="es-ES" sz="2800" dirty="0" smtClean="0"/>
          </a:p>
          <a:p>
            <a:r>
              <a:rPr lang="es-ES" sz="2800" dirty="0" smtClean="0"/>
              <a:t>2.0 kJ/mol, al cambiar, suprimir o</a:t>
            </a:r>
            <a:r>
              <a:rPr lang="es-ES" sz="2800" dirty="0"/>
              <a:t>  </a:t>
            </a:r>
            <a:r>
              <a:rPr lang="es-ES" sz="2800" dirty="0" smtClean="0"/>
              <a:t>adicionar un </a:t>
            </a:r>
          </a:p>
          <a:p>
            <a:r>
              <a:rPr lang="es-ES" sz="2800" dirty="0" smtClean="0"/>
              <a:t>grupo funcional al </a:t>
            </a:r>
            <a:r>
              <a:rPr lang="es-ES" sz="2800" dirty="0" err="1" smtClean="0"/>
              <a:t>protofármaco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57587" y="661207"/>
            <a:ext cx="604326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OBJETIVOS DE COLABORACIÓN:</a:t>
            </a:r>
            <a:endParaRPr lang="es-E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57587" y="3986937"/>
            <a:ext cx="7670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Sintetizar los compuestos punteros encontrados y sus formas optimizadas.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6569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3038173"/>
            <a:ext cx="45370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09736"/>
            <a:ext cx="1905000" cy="457200"/>
          </a:xfrm>
        </p:spPr>
        <p:txBody>
          <a:bodyPr/>
          <a:lstStyle/>
          <a:p>
            <a:pPr>
              <a:defRPr/>
            </a:pPr>
            <a:fld id="{72B3CC9E-F1AB-4BC1-9DBB-2CC0ED03C3B1}" type="slidenum">
              <a:rPr lang="es-ES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27</a:t>
            </a:fld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6389" name="Picture 5" descr="traslapeyasara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4992688" y="3034319"/>
            <a:ext cx="4043362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219700" y="3450699"/>
            <a:ext cx="1368425" cy="1360487"/>
          </a:xfrm>
          <a:prstGeom prst="ellipse">
            <a:avLst/>
          </a:prstGeom>
          <a:noFill/>
          <a:ln w="222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2177143" y="624924"/>
            <a:ext cx="524414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/>
              <a:t>Sistema Modelo Caracterizado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Enzima: </a:t>
            </a:r>
            <a:r>
              <a:rPr lang="es-ES" dirty="0" err="1" smtClean="0"/>
              <a:t>Triosafosfato</a:t>
            </a:r>
            <a:r>
              <a:rPr lang="es-ES" dirty="0" smtClean="0"/>
              <a:t> </a:t>
            </a:r>
            <a:r>
              <a:rPr lang="es-ES" dirty="0" err="1" smtClean="0"/>
              <a:t>Isomerasa</a:t>
            </a:r>
            <a:endParaRPr lang="es-ES" dirty="0" smtClean="0"/>
          </a:p>
          <a:p>
            <a:pPr algn="ctr"/>
            <a:r>
              <a:rPr lang="es-ES" dirty="0" smtClean="0"/>
              <a:t>Inhibidores: 2PG y PGH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621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03E8-A650-4D34-9559-F6D055F5F533}" type="slidenum">
              <a:rPr lang="es-ES"/>
              <a:pPr/>
              <a:t>28</a:t>
            </a:fld>
            <a:endParaRPr lang="es-ES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l="20522" t="11922" r="10808" b="20412"/>
          <a:stretch>
            <a:fillRect/>
          </a:stretch>
        </p:blipFill>
        <p:spPr bwMode="auto">
          <a:xfrm>
            <a:off x="5364163" y="73025"/>
            <a:ext cx="3744912" cy="328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21614" t="11995" r="16211" b="12512"/>
          <a:stretch>
            <a:fillRect/>
          </a:stretch>
        </p:blipFill>
        <p:spPr bwMode="auto">
          <a:xfrm>
            <a:off x="5364163" y="3644900"/>
            <a:ext cx="3744912" cy="314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964044"/>
              </p:ext>
            </p:extLst>
          </p:nvPr>
        </p:nvGraphicFramePr>
        <p:xfrm>
          <a:off x="614741" y="1115575"/>
          <a:ext cx="4209415" cy="2062480"/>
        </p:xfrm>
        <a:graphic>
          <a:graphicData uri="http://schemas.openxmlformats.org/drawingml/2006/table">
            <a:tbl>
              <a:tblPr/>
              <a:tblGrid>
                <a:gridCol w="2390926"/>
                <a:gridCol w="1818489"/>
              </a:tblGrid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400"/>
                        </a:spcAft>
                      </a:pPr>
                      <a:r>
                        <a:rPr lang="es-MX" sz="2000" b="1" i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K</a:t>
                      </a:r>
                      <a:r>
                        <a:rPr lang="es-MX" sz="2000" b="1" i="1" baseline="-25000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u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smtClean="0">
                          <a:solidFill>
                            <a:srgbClr val="FFFFFF"/>
                          </a:solidFill>
                          <a:latin typeface="Cambria"/>
                          <a:ea typeface="Calibri"/>
                        </a:rPr>
                        <a:t>62,000 </a:t>
                      </a:r>
                      <a:r>
                        <a:rPr lang="es-MX" sz="2000" b="0" dirty="0" smtClean="0">
                          <a:solidFill>
                            <a:schemeClr val="bg1"/>
                          </a:solidFill>
                          <a:latin typeface="Cambria"/>
                          <a:ea typeface="Calibri"/>
                        </a:rPr>
                        <a:t>±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ambria"/>
                          <a:ea typeface="Calibri"/>
                        </a:rPr>
                        <a:t>2000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  <a:p>
                      <a:pPr indent="-226695" algn="ctr">
                        <a:spcAft>
                          <a:spcPts val="400"/>
                        </a:spcAft>
                      </a:pP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400"/>
                        </a:spcAft>
                        <a:tabLst>
                          <a:tab pos="266700" algn="l"/>
                        </a:tabLst>
                      </a:pPr>
                      <a:r>
                        <a:rPr lang="es-MX" sz="2000" b="0" i="1" dirty="0" err="1">
                          <a:latin typeface="Times New Roman"/>
                          <a:ea typeface="Calibri"/>
                        </a:rPr>
                        <a:t>ΔG</a:t>
                      </a:r>
                      <a:r>
                        <a:rPr lang="es-MX" sz="2000" b="0" i="1" baseline="-25000" dirty="0" err="1">
                          <a:latin typeface="Times New Roman"/>
                          <a:ea typeface="Calibri"/>
                        </a:rPr>
                        <a:t>u</a:t>
                      </a:r>
                      <a:r>
                        <a:rPr lang="es-MX" sz="2000" b="0" dirty="0"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es-MX" sz="1600" b="0" dirty="0" err="1">
                          <a:latin typeface="Times New Roman"/>
                          <a:ea typeface="Calibri"/>
                        </a:rPr>
                        <a:t>kJ</a:t>
                      </a:r>
                      <a:r>
                        <a:rPr lang="es-MX" sz="1600" b="0" dirty="0">
                          <a:latin typeface="Times New Roman"/>
                          <a:ea typeface="Calibri"/>
                        </a:rPr>
                        <a:t> mol</a:t>
                      </a:r>
                      <a:r>
                        <a:rPr lang="es-MX" sz="1600" b="0" baseline="30000" dirty="0">
                          <a:latin typeface="Times New Roman"/>
                          <a:ea typeface="Calibri"/>
                        </a:rPr>
                        <a:t>-1</a:t>
                      </a:r>
                      <a:r>
                        <a:rPr lang="es-MX" sz="2000" b="0" dirty="0">
                          <a:latin typeface="Times New Roman"/>
                          <a:ea typeface="Calibri"/>
                        </a:rPr>
                        <a:t>)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400"/>
                        </a:spcAft>
                      </a:pPr>
                      <a:r>
                        <a:rPr lang="es-MX" sz="2000" dirty="0">
                          <a:latin typeface="Cambria"/>
                          <a:ea typeface="Calibri"/>
                        </a:rPr>
                        <a:t>-</a:t>
                      </a:r>
                      <a:r>
                        <a:rPr lang="es-MX" sz="2000" dirty="0" smtClean="0">
                          <a:latin typeface="Cambria"/>
                          <a:ea typeface="Calibri"/>
                        </a:rPr>
                        <a:t>27.4 ± </a:t>
                      </a:r>
                      <a:r>
                        <a:rPr lang="en-US" sz="2000" dirty="0" smtClean="0">
                          <a:latin typeface="Cambria"/>
                          <a:ea typeface="Calibri"/>
                        </a:rPr>
                        <a:t>0.2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400"/>
                        </a:spcAft>
                      </a:pPr>
                      <a:r>
                        <a:rPr lang="es-MX" sz="2000" b="0" i="1" dirty="0" err="1">
                          <a:latin typeface="Times New Roman"/>
                          <a:ea typeface="Calibri"/>
                        </a:rPr>
                        <a:t>ΔH</a:t>
                      </a:r>
                      <a:r>
                        <a:rPr lang="es-MX" sz="2000" b="0" i="1" baseline="-25000" dirty="0" err="1">
                          <a:latin typeface="Times New Roman"/>
                          <a:ea typeface="Calibri"/>
                        </a:rPr>
                        <a:t>u</a:t>
                      </a:r>
                      <a:r>
                        <a:rPr lang="es-MX" sz="2000" b="0" dirty="0"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es-MX" sz="1600" b="0" dirty="0" err="1">
                          <a:latin typeface="Times New Roman"/>
                          <a:ea typeface="Calibri"/>
                        </a:rPr>
                        <a:t>kJ</a:t>
                      </a:r>
                      <a:r>
                        <a:rPr lang="es-MX" sz="1600" b="0" dirty="0">
                          <a:latin typeface="Times New Roman"/>
                          <a:ea typeface="Calibri"/>
                        </a:rPr>
                        <a:t> mol</a:t>
                      </a:r>
                      <a:r>
                        <a:rPr lang="es-MX" sz="1600" b="0" baseline="30000" dirty="0">
                          <a:latin typeface="Times New Roman"/>
                          <a:ea typeface="Calibri"/>
                        </a:rPr>
                        <a:t>-1</a:t>
                      </a:r>
                      <a:r>
                        <a:rPr lang="es-MX" sz="2000" b="0" dirty="0">
                          <a:latin typeface="Times New Roman"/>
                          <a:ea typeface="Calibri"/>
                        </a:rPr>
                        <a:t>)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400"/>
                        </a:spcAft>
                      </a:pPr>
                      <a:r>
                        <a:rPr lang="es-MX" sz="2000" dirty="0">
                          <a:latin typeface="Cambria"/>
                          <a:ea typeface="Calibri"/>
                        </a:rPr>
                        <a:t>-</a:t>
                      </a:r>
                      <a:r>
                        <a:rPr lang="es-MX" sz="2000" dirty="0" smtClean="0">
                          <a:latin typeface="Cambria"/>
                          <a:ea typeface="Calibri"/>
                        </a:rPr>
                        <a:t>40.8 </a:t>
                      </a:r>
                      <a:r>
                        <a:rPr lang="es-MX" sz="2000" baseline="0" dirty="0" smtClean="0">
                          <a:latin typeface="Cambria"/>
                          <a:ea typeface="Calibri"/>
                        </a:rPr>
                        <a:t>± 0.5</a:t>
                      </a:r>
                      <a:endParaRPr lang="en-US" sz="2000" baseline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400"/>
                        </a:spcAft>
                      </a:pPr>
                      <a:r>
                        <a:rPr lang="es-MX" sz="2000" b="0" i="1" dirty="0"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s-MX" sz="2000" b="0" i="1" dirty="0" err="1">
                          <a:latin typeface="Times New Roman"/>
                          <a:ea typeface="Calibri"/>
                        </a:rPr>
                        <a:t>TΔS</a:t>
                      </a:r>
                      <a:r>
                        <a:rPr lang="es-MX" sz="2000" b="0" i="1" baseline="-25000" dirty="0" err="1">
                          <a:latin typeface="Times New Roman"/>
                          <a:ea typeface="Calibri"/>
                        </a:rPr>
                        <a:t>u</a:t>
                      </a:r>
                      <a:r>
                        <a:rPr lang="es-MX" sz="2000" b="0" dirty="0"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es-MX" sz="1600" b="0" dirty="0" err="1">
                          <a:latin typeface="Times New Roman"/>
                          <a:ea typeface="Calibri"/>
                        </a:rPr>
                        <a:t>kJ</a:t>
                      </a:r>
                      <a:r>
                        <a:rPr lang="es-MX" sz="1600" b="0" dirty="0">
                          <a:latin typeface="Times New Roman"/>
                          <a:ea typeface="Calibri"/>
                        </a:rPr>
                        <a:t> mol</a:t>
                      </a:r>
                      <a:r>
                        <a:rPr lang="es-MX" sz="1600" b="0" baseline="30000" dirty="0">
                          <a:latin typeface="Times New Roman"/>
                          <a:ea typeface="Calibri"/>
                        </a:rPr>
                        <a:t>-1</a:t>
                      </a:r>
                      <a:r>
                        <a:rPr lang="es-MX" sz="2000" b="0" dirty="0">
                          <a:latin typeface="Times New Roman"/>
                          <a:ea typeface="Calibri"/>
                        </a:rPr>
                        <a:t>)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400"/>
                        </a:spcAft>
                      </a:pPr>
                      <a:r>
                        <a:rPr lang="es-MX" sz="2000" dirty="0">
                          <a:latin typeface="Cambria"/>
                          <a:ea typeface="Calibri"/>
                        </a:rPr>
                        <a:t>+</a:t>
                      </a:r>
                      <a:r>
                        <a:rPr lang="es-MX" sz="2000" dirty="0" smtClean="0">
                          <a:latin typeface="Cambria"/>
                          <a:ea typeface="Calibri"/>
                        </a:rPr>
                        <a:t>13.4 </a:t>
                      </a:r>
                      <a:r>
                        <a:rPr lang="es-MX" sz="2000" baseline="0" dirty="0" smtClean="0">
                          <a:latin typeface="Cambria"/>
                          <a:ea typeface="Calibri"/>
                        </a:rPr>
                        <a:t>± 0.5</a:t>
                      </a:r>
                      <a:endParaRPr lang="en-US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400"/>
                        </a:spcAft>
                      </a:pPr>
                      <a:r>
                        <a:rPr lang="es-MX" sz="2000" b="0" dirty="0" smtClean="0">
                          <a:latin typeface="Times New Roman"/>
                          <a:ea typeface="Calibri"/>
                        </a:rPr>
                        <a:t>Carga (e)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400"/>
                        </a:spcAft>
                      </a:pPr>
                      <a:r>
                        <a:rPr lang="es-MX" sz="2000" dirty="0" smtClean="0">
                          <a:latin typeface="Cambria"/>
                          <a:ea typeface="Calibri"/>
                        </a:rPr>
                        <a:t>   -</a:t>
                      </a:r>
                      <a:r>
                        <a:rPr lang="es-MX" sz="2000" dirty="0">
                          <a:latin typeface="Cambria"/>
                          <a:ea typeface="Calibri"/>
                        </a:rPr>
                        <a:t>3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MX" sz="2000" b="0" dirty="0">
                          <a:latin typeface="Times New Roman"/>
                          <a:ea typeface="Calibri"/>
                        </a:rPr>
                        <a:t>Puentes de hidrógeno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400"/>
                        </a:spcAft>
                      </a:pPr>
                      <a:r>
                        <a:rPr lang="es-MX" sz="2000" dirty="0" smtClean="0">
                          <a:latin typeface="Cambria"/>
                          <a:ea typeface="Calibri"/>
                        </a:rPr>
                        <a:t>   22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58314"/>
              </p:ext>
            </p:extLst>
          </p:nvPr>
        </p:nvGraphicFramePr>
        <p:xfrm>
          <a:off x="614741" y="4643617"/>
          <a:ext cx="4209415" cy="1828800"/>
        </p:xfrm>
        <a:graphic>
          <a:graphicData uri="http://schemas.openxmlformats.org/drawingml/2006/table">
            <a:tbl>
              <a:tblPr/>
              <a:tblGrid>
                <a:gridCol w="2320370"/>
                <a:gridCol w="1889045"/>
              </a:tblGrid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400"/>
                        </a:spcAft>
                      </a:pPr>
                      <a:r>
                        <a:rPr lang="es-MX" sz="2000" b="1" i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K</a:t>
                      </a:r>
                      <a:r>
                        <a:rPr lang="es-MX" sz="2000" b="1" i="1" baseline="-25000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u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400"/>
                        </a:spcAft>
                      </a:pPr>
                      <a:r>
                        <a:rPr lang="es-MX" sz="2000" b="0" dirty="0" smtClean="0">
                          <a:solidFill>
                            <a:srgbClr val="FFFFFF"/>
                          </a:solidFill>
                          <a:latin typeface="Cambria"/>
                          <a:ea typeface="Calibri"/>
                        </a:rPr>
                        <a:t>163,000 </a:t>
                      </a:r>
                      <a:r>
                        <a:rPr lang="es-MX" sz="2000" b="0" dirty="0" smtClean="0">
                          <a:solidFill>
                            <a:schemeClr val="bg1"/>
                          </a:solidFill>
                          <a:latin typeface="Cambria"/>
                          <a:ea typeface="Calibri"/>
                        </a:rPr>
                        <a:t>±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ambria"/>
                          <a:ea typeface="Calibri"/>
                        </a:rPr>
                        <a:t>9000</a:t>
                      </a:r>
                      <a:endParaRPr lang="en-US" sz="20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400"/>
                        </a:spcAft>
                        <a:tabLst>
                          <a:tab pos="266700" algn="l"/>
                        </a:tabLst>
                      </a:pPr>
                      <a:r>
                        <a:rPr lang="es-MX" sz="2000" b="0" i="1" dirty="0" err="1">
                          <a:latin typeface="Times New Roman"/>
                          <a:ea typeface="Calibri"/>
                        </a:rPr>
                        <a:t>ΔG</a:t>
                      </a:r>
                      <a:r>
                        <a:rPr lang="es-MX" sz="2000" b="0" i="1" baseline="-25000" dirty="0" err="1">
                          <a:latin typeface="Times New Roman"/>
                          <a:ea typeface="Calibri"/>
                        </a:rPr>
                        <a:t>u</a:t>
                      </a:r>
                      <a:r>
                        <a:rPr lang="es-MX" sz="2000" b="0" dirty="0"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es-MX" sz="1600" b="0" dirty="0" err="1">
                          <a:latin typeface="Times New Roman"/>
                          <a:ea typeface="Calibri"/>
                        </a:rPr>
                        <a:t>kJ</a:t>
                      </a:r>
                      <a:r>
                        <a:rPr lang="es-MX" sz="1600" b="0" dirty="0">
                          <a:latin typeface="Times New Roman"/>
                          <a:ea typeface="Calibri"/>
                        </a:rPr>
                        <a:t> mol</a:t>
                      </a:r>
                      <a:r>
                        <a:rPr lang="es-MX" sz="1600" b="0" baseline="30000" dirty="0">
                          <a:latin typeface="Times New Roman"/>
                          <a:ea typeface="Calibri"/>
                        </a:rPr>
                        <a:t>-1</a:t>
                      </a:r>
                      <a:r>
                        <a:rPr lang="es-MX" sz="2000" b="0" dirty="0">
                          <a:latin typeface="Times New Roman"/>
                          <a:ea typeface="Calibri"/>
                        </a:rPr>
                        <a:t>)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latin typeface="Cambria"/>
                          <a:ea typeface="Calibri"/>
                        </a:rPr>
                        <a:t>-</a:t>
                      </a:r>
                      <a:r>
                        <a:rPr lang="es-MX" sz="2000" b="0" dirty="0" smtClean="0">
                          <a:latin typeface="Cambria"/>
                          <a:ea typeface="Calibri"/>
                        </a:rPr>
                        <a:t>29.7 </a:t>
                      </a:r>
                      <a:r>
                        <a:rPr lang="es-MX" sz="2000" dirty="0" smtClean="0">
                          <a:latin typeface="Cambria"/>
                          <a:ea typeface="Calibri"/>
                        </a:rPr>
                        <a:t>± </a:t>
                      </a:r>
                      <a:r>
                        <a:rPr lang="en-US" sz="2000" dirty="0" smtClean="0">
                          <a:latin typeface="Cambria"/>
                          <a:ea typeface="Calibri"/>
                        </a:rPr>
                        <a:t>0.2</a:t>
                      </a:r>
                      <a:endParaRPr lang="en-US" sz="2000" dirty="0" smtClean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400"/>
                        </a:spcAft>
                      </a:pPr>
                      <a:r>
                        <a:rPr lang="es-MX" sz="2000" b="0" i="1" dirty="0" err="1">
                          <a:latin typeface="Times New Roman"/>
                          <a:ea typeface="Calibri"/>
                        </a:rPr>
                        <a:t>ΔH</a:t>
                      </a:r>
                      <a:r>
                        <a:rPr lang="es-MX" sz="2000" b="0" i="1" baseline="-25000" dirty="0" err="1">
                          <a:latin typeface="Times New Roman"/>
                          <a:ea typeface="Calibri"/>
                        </a:rPr>
                        <a:t>u</a:t>
                      </a:r>
                      <a:r>
                        <a:rPr lang="es-MX" sz="2000" b="0" dirty="0"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es-MX" sz="1600" b="0" dirty="0" err="1">
                          <a:latin typeface="Times New Roman"/>
                          <a:ea typeface="Calibri"/>
                        </a:rPr>
                        <a:t>kJ</a:t>
                      </a:r>
                      <a:r>
                        <a:rPr lang="es-MX" sz="1600" b="0" dirty="0">
                          <a:latin typeface="Times New Roman"/>
                          <a:ea typeface="Calibri"/>
                        </a:rPr>
                        <a:t> mol</a:t>
                      </a:r>
                      <a:r>
                        <a:rPr lang="es-MX" sz="1600" b="0" baseline="30000" dirty="0">
                          <a:latin typeface="Times New Roman"/>
                          <a:ea typeface="Calibri"/>
                        </a:rPr>
                        <a:t>-1</a:t>
                      </a:r>
                      <a:r>
                        <a:rPr lang="es-MX" sz="2000" b="0" dirty="0">
                          <a:latin typeface="Times New Roman"/>
                          <a:ea typeface="Calibri"/>
                        </a:rPr>
                        <a:t>)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latin typeface="Cambria"/>
                          <a:ea typeface="Calibri"/>
                        </a:rPr>
                        <a:t>-</a:t>
                      </a:r>
                      <a:r>
                        <a:rPr lang="es-MX" sz="2000" b="0" dirty="0" smtClean="0">
                          <a:latin typeface="Cambria"/>
                          <a:ea typeface="Calibri"/>
                        </a:rPr>
                        <a:t>60.0 </a:t>
                      </a:r>
                      <a:r>
                        <a:rPr lang="es-MX" sz="2000" dirty="0" smtClean="0">
                          <a:latin typeface="Cambria"/>
                          <a:ea typeface="Calibri"/>
                        </a:rPr>
                        <a:t>± </a:t>
                      </a:r>
                      <a:r>
                        <a:rPr lang="en-US" sz="2000" dirty="0" smtClean="0">
                          <a:latin typeface="Cambria"/>
                          <a:ea typeface="Calibri"/>
                        </a:rPr>
                        <a:t>0.5</a:t>
                      </a:r>
                      <a:endParaRPr lang="en-US" sz="2000" dirty="0" smtClean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400"/>
                        </a:spcAft>
                      </a:pPr>
                      <a:r>
                        <a:rPr lang="es-MX" sz="2000" b="0" i="1" dirty="0"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s-MX" sz="2000" b="0" i="1" dirty="0" err="1">
                          <a:latin typeface="Times New Roman"/>
                          <a:ea typeface="Calibri"/>
                        </a:rPr>
                        <a:t>TΔS</a:t>
                      </a:r>
                      <a:r>
                        <a:rPr lang="es-MX" sz="2000" b="0" i="1" baseline="-25000" dirty="0" err="1">
                          <a:latin typeface="Times New Roman"/>
                          <a:ea typeface="Calibri"/>
                        </a:rPr>
                        <a:t>u</a:t>
                      </a:r>
                      <a:r>
                        <a:rPr lang="es-MX" sz="2000" b="0" dirty="0"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es-MX" sz="1600" b="0" dirty="0" err="1">
                          <a:latin typeface="Times New Roman"/>
                          <a:ea typeface="Calibri"/>
                        </a:rPr>
                        <a:t>kJ</a:t>
                      </a:r>
                      <a:r>
                        <a:rPr lang="es-MX" sz="1600" b="0" dirty="0">
                          <a:latin typeface="Times New Roman"/>
                          <a:ea typeface="Calibri"/>
                        </a:rPr>
                        <a:t> mol</a:t>
                      </a:r>
                      <a:r>
                        <a:rPr lang="es-MX" sz="1600" b="0" baseline="30000" dirty="0">
                          <a:latin typeface="Times New Roman"/>
                          <a:ea typeface="Calibri"/>
                        </a:rPr>
                        <a:t>-1</a:t>
                      </a:r>
                      <a:r>
                        <a:rPr lang="es-MX" sz="2000" b="0" dirty="0">
                          <a:latin typeface="Times New Roman"/>
                          <a:ea typeface="Calibri"/>
                        </a:rPr>
                        <a:t>)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latin typeface="Cambria"/>
                          <a:ea typeface="Calibri"/>
                        </a:rPr>
                        <a:t>+</a:t>
                      </a:r>
                      <a:r>
                        <a:rPr lang="es-MX" sz="2000" b="0" dirty="0" smtClean="0">
                          <a:latin typeface="Cambria"/>
                          <a:ea typeface="Calibri"/>
                        </a:rPr>
                        <a:t>30.3 </a:t>
                      </a:r>
                      <a:r>
                        <a:rPr lang="es-MX" sz="2000" dirty="0" smtClean="0">
                          <a:latin typeface="Cambria"/>
                          <a:ea typeface="Calibri"/>
                        </a:rPr>
                        <a:t>± </a:t>
                      </a:r>
                      <a:r>
                        <a:rPr lang="en-US" sz="2000" dirty="0" smtClean="0">
                          <a:latin typeface="Cambria"/>
                          <a:ea typeface="Calibri"/>
                        </a:rPr>
                        <a:t>0.2</a:t>
                      </a:r>
                      <a:endParaRPr lang="en-US" sz="2000" dirty="0" smtClean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400"/>
                        </a:spcAft>
                      </a:pPr>
                      <a:r>
                        <a:rPr lang="es-MX" sz="2000" b="0" dirty="0" smtClean="0">
                          <a:latin typeface="Times New Roman"/>
                          <a:ea typeface="Calibri"/>
                        </a:rPr>
                        <a:t>Carga (e)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400"/>
                        </a:spcAft>
                      </a:pPr>
                      <a:r>
                        <a:rPr lang="es-MX" sz="2000" b="0" dirty="0">
                          <a:latin typeface="Cambria"/>
                          <a:ea typeface="Calibri"/>
                        </a:rPr>
                        <a:t>-3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s-MX" sz="2000" b="0">
                          <a:latin typeface="Times New Roman"/>
                          <a:ea typeface="Calibri"/>
                        </a:rPr>
                        <a:t>Puentes de hidrógeno</a:t>
                      </a:r>
                      <a:endParaRPr lang="en-US" sz="1200" b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400"/>
                        </a:spcAft>
                      </a:pPr>
                      <a:r>
                        <a:rPr lang="es-MX" sz="2000" b="0" dirty="0">
                          <a:latin typeface="Cambria"/>
                          <a:ea typeface="Calibri"/>
                        </a:rPr>
                        <a:t>26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7548" y="391150"/>
            <a:ext cx="139974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dirty="0" smtClean="0"/>
              <a:t>TIM-2PG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7548" y="3944011"/>
            <a:ext cx="14686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dirty="0" smtClean="0"/>
              <a:t>TIM-PGH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9488" t="25984" r="56693" b="60472"/>
          <a:stretch>
            <a:fillRect/>
          </a:stretch>
        </p:blipFill>
        <p:spPr bwMode="auto">
          <a:xfrm>
            <a:off x="2461768" y="157670"/>
            <a:ext cx="21842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20374" t="45827" r="56693" b="40630"/>
          <a:stretch>
            <a:fillRect/>
          </a:stretch>
        </p:blipFill>
        <p:spPr bwMode="auto">
          <a:xfrm>
            <a:off x="2533018" y="3702586"/>
            <a:ext cx="2181021" cy="80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161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76177" y="4801948"/>
            <a:ext cx="42456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¡GRACIAS!</a:t>
            </a:r>
            <a:endParaRPr lang="es-ES_tradnl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739" t="1048" r="3098" b="5772"/>
          <a:stretch/>
        </p:blipFill>
        <p:spPr>
          <a:xfrm>
            <a:off x="2647707" y="491178"/>
            <a:ext cx="4032448" cy="42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4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930257" y="1436363"/>
            <a:ext cx="69687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MX" sz="4400" dirty="0" smtClean="0"/>
              <a:t>Selección de moléculas afines</a:t>
            </a:r>
          </a:p>
          <a:p>
            <a:pPr algn="ctr"/>
            <a:r>
              <a:rPr lang="es-MX" sz="4400" dirty="0" smtClean="0"/>
              <a:t>o identificación </a:t>
            </a:r>
            <a:r>
              <a:rPr lang="es-MX" sz="4400" dirty="0"/>
              <a:t>de “punteros”</a:t>
            </a:r>
          </a:p>
          <a:p>
            <a:pPr algn="ctr"/>
            <a:r>
              <a:rPr lang="es-MX" sz="4400" dirty="0" smtClean="0">
                <a:solidFill>
                  <a:srgbClr val="0000FF"/>
                </a:solidFill>
              </a:rPr>
              <a:t>(</a:t>
            </a:r>
            <a:r>
              <a:rPr lang="es-MX" sz="4400" i="1" dirty="0">
                <a:solidFill>
                  <a:srgbClr val="0000FF"/>
                </a:solidFill>
              </a:rPr>
              <a:t>l</a:t>
            </a:r>
            <a:r>
              <a:rPr lang="es-MX" sz="4400" i="1" dirty="0" smtClean="0">
                <a:solidFill>
                  <a:srgbClr val="0000FF"/>
                </a:solidFill>
              </a:rPr>
              <a:t>ead identification</a:t>
            </a:r>
            <a:r>
              <a:rPr lang="es-MX" sz="4400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s-MX" sz="4400" dirty="0" smtClean="0"/>
              <a:t>________________________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38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 l="16831" t="9921" r="30118" b="45354"/>
          <a:stretch>
            <a:fillRect/>
          </a:stretch>
        </p:blipFill>
        <p:spPr bwMode="auto">
          <a:xfrm>
            <a:off x="0" y="-1"/>
            <a:ext cx="9144000" cy="48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7003" y="1193302"/>
            <a:ext cx="7151807" cy="4955892"/>
            <a:chOff x="927003" y="1193302"/>
            <a:chExt cx="7151807" cy="4955892"/>
          </a:xfrm>
        </p:grpSpPr>
        <p:pic>
          <p:nvPicPr>
            <p:cNvPr id="2314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260" t="11811" r="20079" b="23150"/>
            <a:stretch>
              <a:fillRect/>
            </a:stretch>
          </p:blipFill>
          <p:spPr bwMode="auto">
            <a:xfrm>
              <a:off x="927003" y="1193302"/>
              <a:ext cx="7151807" cy="4955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2033515" y="3957856"/>
              <a:ext cx="11191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844721" y="5445461"/>
              <a:ext cx="171734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528549" y="2238238"/>
              <a:ext cx="9144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6645" y="851852"/>
            <a:ext cx="7331922" cy="4559795"/>
            <a:chOff x="796645" y="851852"/>
            <a:chExt cx="7331922" cy="4559795"/>
          </a:xfrm>
        </p:grpSpPr>
        <p:pic>
          <p:nvPicPr>
            <p:cNvPr id="2304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079" t="15118" r="19783" b="25039"/>
            <a:stretch>
              <a:fillRect/>
            </a:stretch>
          </p:blipFill>
          <p:spPr bwMode="auto">
            <a:xfrm>
              <a:off x="796645" y="851852"/>
              <a:ext cx="7331922" cy="455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3"/>
            <p:cNvCxnSpPr/>
            <p:nvPr/>
          </p:nvCxnSpPr>
          <p:spPr bwMode="auto">
            <a:xfrm>
              <a:off x="1637730" y="4599296"/>
              <a:ext cx="24975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326108" y="3125337"/>
              <a:ext cx="663053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326108" y="2866030"/>
              <a:ext cx="663053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03767" y="1148316"/>
            <a:ext cx="6815469" cy="5518298"/>
            <a:chOff x="903767" y="1148316"/>
            <a:chExt cx="6815469" cy="5518298"/>
          </a:xfrm>
        </p:grpSpPr>
        <p:sp>
          <p:nvSpPr>
            <p:cNvPr id="4" name="Rectangle 3"/>
            <p:cNvSpPr/>
            <p:nvPr/>
          </p:nvSpPr>
          <p:spPr bwMode="auto">
            <a:xfrm>
              <a:off x="5667153" y="1148316"/>
              <a:ext cx="2052083" cy="53907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87915" y="1412994"/>
              <a:ext cx="343173" cy="4477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03767" y="4954772"/>
              <a:ext cx="6337005" cy="17118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 l="21260" t="11811" r="18602" b="29291"/>
          <a:stretch>
            <a:fillRect/>
          </a:stretch>
        </p:blipFill>
        <p:spPr bwMode="auto">
          <a:xfrm>
            <a:off x="903767" y="722612"/>
            <a:ext cx="7331960" cy="448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1572032" y="4517409"/>
            <a:ext cx="2495002" cy="136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 cstate="print"/>
          <a:srcRect l="20669" t="10866" r="19193" b="4252"/>
          <a:stretch>
            <a:fillRect/>
          </a:stretch>
        </p:blipFill>
        <p:spPr bwMode="auto">
          <a:xfrm>
            <a:off x="1314628" y="478465"/>
            <a:ext cx="6602819" cy="582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 bwMode="auto">
          <a:xfrm>
            <a:off x="2279175" y="2279176"/>
            <a:ext cx="13101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022135" y="6034648"/>
            <a:ext cx="42967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730" y="1529431"/>
            <a:ext cx="821293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Método experimental </a:t>
            </a:r>
            <a:r>
              <a:rPr lang="es-MX" dirty="0" smtClean="0"/>
              <a:t>de </a:t>
            </a:r>
            <a:r>
              <a:rPr lang="es-MX" b="1" dirty="0" smtClean="0"/>
              <a:t>fuerza bruta</a:t>
            </a:r>
            <a:r>
              <a:rPr lang="es-MX" dirty="0"/>
              <a:t> </a:t>
            </a:r>
            <a:r>
              <a:rPr lang="es-MX" dirty="0" smtClean="0"/>
              <a:t>en el cual miles, algunas veces millones de compuestos son ensayados robóticamente.</a:t>
            </a:r>
            <a:endParaRPr lang="en-US" dirty="0"/>
          </a:p>
        </p:txBody>
      </p:sp>
      <p:pic>
        <p:nvPicPr>
          <p:cNvPr id="258051" name="Picture 3" descr="Robots used for the high-throughput screening of chemical libraries to discover new enzyme inhibitors"/>
          <p:cNvPicPr>
            <a:picLocks noChangeAspect="1" noChangeArrowheads="1"/>
          </p:cNvPicPr>
          <p:nvPr/>
        </p:nvPicPr>
        <p:blipFill>
          <a:blip r:embed="rId2" cstate="print"/>
          <a:srcRect l="6378" t="11339" r="6732" b="11811"/>
          <a:stretch>
            <a:fillRect/>
          </a:stretch>
        </p:blipFill>
        <p:spPr bwMode="auto">
          <a:xfrm>
            <a:off x="2091186" y="2890566"/>
            <a:ext cx="4528711" cy="30040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31358" y="499730"/>
            <a:ext cx="6396613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Calibri" pitchFamily="34" charset="0"/>
              </a:rPr>
              <a:t>CRIBADO </a:t>
            </a:r>
            <a:r>
              <a:rPr lang="es-MX" sz="2800" dirty="0" smtClean="0">
                <a:latin typeface="Calibri" pitchFamily="34" charset="0"/>
              </a:rPr>
              <a:t>DE ALTO RENDIMIENTO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en-US" sz="2800" i="1" dirty="0" smtClean="0">
                <a:solidFill>
                  <a:srgbClr val="0000FF"/>
                </a:solidFill>
                <a:latin typeface="Calibri" pitchFamily="34" charset="0"/>
              </a:rPr>
              <a:t>High-Throughput Screening</a:t>
            </a:r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en-US" sz="28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9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Benzamidine binding to bete-Tipsin.mpeg">
            <a:hlinkClick r:id="" action="ppaction://media"/>
          </p:cNvPr>
          <p:cNvPicPr>
            <a:picLocks noGrp="1" noChangeAspect="1" noChangeArrowheads="1"/>
          </p:cNvPicPr>
          <p:nvPr>
            <p:ph sz="quarter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88231" y="2539775"/>
            <a:ext cx="3248025" cy="2435225"/>
          </a:xfrm>
        </p:spPr>
      </p:pic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5291130" y="1552745"/>
            <a:ext cx="3334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_tradnl" i="1" dirty="0" err="1" smtClean="0">
                <a:solidFill>
                  <a:srgbClr val="0000FF"/>
                </a:solidFill>
                <a:latin typeface="Calibri" pitchFamily="34" charset="0"/>
              </a:rPr>
              <a:t>Docking</a:t>
            </a:r>
            <a:r>
              <a:rPr lang="es-ES_tradnl" i="1" dirty="0" smtClean="0">
                <a:latin typeface="Calibri" pitchFamily="34" charset="0"/>
              </a:rPr>
              <a:t> </a:t>
            </a:r>
            <a:r>
              <a:rPr lang="es-ES_tradnl" dirty="0" smtClean="0">
                <a:latin typeface="Calibri" pitchFamily="34" charset="0"/>
              </a:rPr>
              <a:t>o</a:t>
            </a:r>
            <a:r>
              <a:rPr lang="es-ES_tradnl" dirty="0">
                <a:latin typeface="Calibri" pitchFamily="34" charset="0"/>
              </a:rPr>
              <a:t> </a:t>
            </a:r>
            <a:r>
              <a:rPr lang="es-ES_tradnl" dirty="0" smtClean="0">
                <a:latin typeface="Calibri" pitchFamily="34" charset="0"/>
              </a:rPr>
              <a:t>acoplamiento molecular simulado</a:t>
            </a:r>
            <a:endParaRPr lang="es-ES_tradnl" i="1" dirty="0">
              <a:latin typeface="Calibri" pitchFamily="34" charset="0"/>
            </a:endParaRPr>
          </a:p>
        </p:txBody>
      </p:sp>
      <p:pic>
        <p:nvPicPr>
          <p:cNvPr id="11" name="Picture 4" descr="AMBEReq2"/>
          <p:cNvPicPr>
            <a:picLocks noChangeAspect="1" noChangeArrowheads="1"/>
          </p:cNvPicPr>
          <p:nvPr/>
        </p:nvPicPr>
        <p:blipFill>
          <a:blip r:embed="rId5" cstate="print"/>
          <a:srcRect l="3572" t="2783" r="5357" b="17433"/>
          <a:stretch>
            <a:fillRect/>
          </a:stretch>
        </p:blipFill>
        <p:spPr bwMode="auto">
          <a:xfrm>
            <a:off x="5346106" y="5064925"/>
            <a:ext cx="320357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Ligands docking into a protein"/>
          <p:cNvPicPr>
            <a:picLocks noChangeAspect="1" noChangeArrowheads="1"/>
          </p:cNvPicPr>
          <p:nvPr/>
        </p:nvPicPr>
        <p:blipFill rotWithShape="1">
          <a:blip r:embed="rId6" cstate="print"/>
          <a:srcRect l="6940" r="5413"/>
          <a:stretch/>
        </p:blipFill>
        <p:spPr bwMode="auto">
          <a:xfrm>
            <a:off x="135861" y="1816726"/>
            <a:ext cx="5050067" cy="4327734"/>
          </a:xfrm>
          <a:prstGeom prst="rect">
            <a:avLst/>
          </a:prstGeom>
          <a:noFill/>
        </p:spPr>
      </p:pic>
      <p:sp>
        <p:nvSpPr>
          <p:cNvPr id="13" name="TextBox 19"/>
          <p:cNvSpPr txBox="1"/>
          <p:nvPr/>
        </p:nvSpPr>
        <p:spPr>
          <a:xfrm>
            <a:off x="2214190" y="405888"/>
            <a:ext cx="288630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Calibri" pitchFamily="34" charset="0"/>
              </a:rPr>
              <a:t>CRIBADO VIRTUAL</a:t>
            </a:r>
          </a:p>
          <a:p>
            <a:r>
              <a:rPr lang="es-MX" sz="2800" dirty="0" smtClean="0">
                <a:solidFill>
                  <a:srgbClr val="0000FF"/>
                </a:solidFill>
                <a:latin typeface="Calibri" pitchFamily="34" charset="0"/>
              </a:rPr>
              <a:t>(Virtual Screening)</a:t>
            </a:r>
            <a:endParaRPr lang="en-US" sz="28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5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67" fill="hold"/>
                                        <p:tgtEl>
                                          <p:spTgt spid="56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32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AutoShape 2" descr="http://vds.cm.utexas.edu/Docking_graphicKK.jpg"/>
          <p:cNvSpPr>
            <a:spLocks noChangeAspect="1" noChangeArrowheads="1"/>
          </p:cNvSpPr>
          <p:nvPr/>
        </p:nvSpPr>
        <p:spPr bwMode="auto">
          <a:xfrm>
            <a:off x="63500" y="-136525"/>
            <a:ext cx="4286250" cy="3219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1364" name="Picture 4" descr="Ligands docking into a prot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91" y="1380575"/>
            <a:ext cx="4162160" cy="31262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63229" y="1990575"/>
            <a:ext cx="943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800" dirty="0" smtClean="0">
                <a:latin typeface="Calibri" pitchFamily="34" charset="0"/>
              </a:rPr>
              <a:t>Top 100</a:t>
            </a:r>
          </a:p>
          <a:p>
            <a:pPr algn="ctr"/>
            <a:r>
              <a:rPr lang="es-MX" sz="1800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es-MX" sz="1800" i="1" dirty="0" smtClean="0">
                <a:solidFill>
                  <a:srgbClr val="0000FF"/>
                </a:solidFill>
                <a:latin typeface="Calibri" pitchFamily="34" charset="0"/>
              </a:rPr>
              <a:t>hits</a:t>
            </a:r>
            <a:r>
              <a:rPr lang="es-MX" sz="1800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8494" y="4264945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800" dirty="0" smtClean="0">
                <a:latin typeface="Calibri" pitchFamily="34" charset="0"/>
              </a:rPr>
              <a:t>Pruebas</a:t>
            </a:r>
          </a:p>
          <a:p>
            <a:pPr algn="ctr"/>
            <a:r>
              <a:rPr lang="es-MX" sz="1800" i="1" dirty="0" smtClean="0">
                <a:latin typeface="Calibri" pitchFamily="34" charset="0"/>
              </a:rPr>
              <a:t>in vitro</a:t>
            </a:r>
            <a:endParaRPr lang="en-US" sz="1800" i="1" dirty="0">
              <a:latin typeface="Calibri" pitchFamily="34" charset="0"/>
            </a:endParaRPr>
          </a:p>
        </p:txBody>
      </p:sp>
      <p:pic>
        <p:nvPicPr>
          <p:cNvPr id="8" name="Picture 4" descr="Ligands docking into a protein"/>
          <p:cNvPicPr>
            <a:picLocks noChangeAspect="1" noChangeArrowheads="1"/>
          </p:cNvPicPr>
          <p:nvPr/>
        </p:nvPicPr>
        <p:blipFill>
          <a:blip r:embed="rId2" cstate="print"/>
          <a:srcRect l="74751" t="29073" r="5879" b="51437"/>
          <a:stretch>
            <a:fillRect/>
          </a:stretch>
        </p:blipFill>
        <p:spPr bwMode="auto">
          <a:xfrm rot="20351229">
            <a:off x="6344827" y="5170097"/>
            <a:ext cx="842969" cy="637115"/>
          </a:xfrm>
          <a:prstGeom prst="rect">
            <a:avLst/>
          </a:prstGeom>
          <a:noFill/>
        </p:spPr>
      </p:pic>
      <p:pic>
        <p:nvPicPr>
          <p:cNvPr id="9" name="Picture 4" descr="Ligands docking into a protein"/>
          <p:cNvPicPr>
            <a:picLocks noChangeAspect="1" noChangeArrowheads="1"/>
          </p:cNvPicPr>
          <p:nvPr/>
        </p:nvPicPr>
        <p:blipFill>
          <a:blip r:embed="rId2" cstate="print"/>
          <a:srcRect l="9239" t="73801" r="77270" b="10064"/>
          <a:stretch>
            <a:fillRect/>
          </a:stretch>
        </p:blipFill>
        <p:spPr bwMode="auto">
          <a:xfrm rot="20351229">
            <a:off x="7480368" y="5170097"/>
            <a:ext cx="587136" cy="527425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 bwMode="auto">
          <a:xfrm>
            <a:off x="4624507" y="2636906"/>
            <a:ext cx="1105799" cy="223284"/>
          </a:xfrm>
          <a:prstGeom prst="right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7151381" y="4054527"/>
            <a:ext cx="292572" cy="946297"/>
          </a:xfrm>
          <a:prstGeom prst="down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8695" y="896137"/>
            <a:ext cx="2237232" cy="295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41582" y="5943600"/>
            <a:ext cx="102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 smtClean="0">
                <a:latin typeface="Calibri" pitchFamily="34" charset="0"/>
              </a:rPr>
              <a:t>Punteros</a:t>
            </a:r>
          </a:p>
          <a:p>
            <a:r>
              <a:rPr lang="es-MX" sz="1800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es-MX" sz="1800" i="1" dirty="0" smtClean="0">
                <a:solidFill>
                  <a:srgbClr val="0000FF"/>
                </a:solidFill>
                <a:latin typeface="Calibri" pitchFamily="34" charset="0"/>
              </a:rPr>
              <a:t>leads</a:t>
            </a:r>
            <a:r>
              <a:rPr lang="es-MX" sz="1800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4179566" y="5246146"/>
            <a:ext cx="1417311" cy="242507"/>
          </a:xfrm>
          <a:prstGeom prst="right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9566" y="5512225"/>
            <a:ext cx="141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 smtClean="0">
                <a:latin typeface="Calibri" pitchFamily="34" charset="0"/>
              </a:rPr>
              <a:t>Optimización</a:t>
            </a:r>
          </a:p>
        </p:txBody>
      </p:sp>
      <p:pic>
        <p:nvPicPr>
          <p:cNvPr id="18" name="Picture 4" descr="Ligands docking into a protein"/>
          <p:cNvPicPr>
            <a:picLocks noChangeAspect="1" noChangeArrowheads="1"/>
          </p:cNvPicPr>
          <p:nvPr/>
        </p:nvPicPr>
        <p:blipFill>
          <a:blip r:embed="rId2" cstate="print"/>
          <a:srcRect l="7559" t="13418" r="74751" b="71565"/>
          <a:stretch>
            <a:fillRect/>
          </a:stretch>
        </p:blipFill>
        <p:spPr bwMode="auto">
          <a:xfrm rot="10346511">
            <a:off x="2351487" y="5045584"/>
            <a:ext cx="1009346" cy="64363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13542" y="5758934"/>
            <a:ext cx="132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 smtClean="0">
                <a:latin typeface="Calibri" pitchFamily="34" charset="0"/>
              </a:rPr>
              <a:t>Punteros</a:t>
            </a:r>
          </a:p>
          <a:p>
            <a:r>
              <a:rPr lang="es-MX" sz="1800" dirty="0" smtClean="0">
                <a:latin typeface="Calibri" pitchFamily="34" charset="0"/>
              </a:rPr>
              <a:t>optimizados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930" y="457200"/>
            <a:ext cx="322607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3200" dirty="0" smtClean="0">
                <a:latin typeface="Calibri" pitchFamily="34" charset="0"/>
              </a:rPr>
              <a:t>CRIBADO VIRTUAL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  <p:bldP spid="14" grpId="0"/>
      <p:bldP spid="15" grpId="0" animBg="1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67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4401404" y="3029802"/>
            <a:ext cx="941695" cy="64144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390650" y="2378075"/>
            <a:ext cx="65119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MX" sz="4400" dirty="0"/>
              <a:t>Optimización de “punteros”</a:t>
            </a:r>
          </a:p>
          <a:p>
            <a:pPr algn="ctr"/>
            <a:r>
              <a:rPr lang="es-MX" sz="4400" dirty="0">
                <a:solidFill>
                  <a:srgbClr val="0000FF"/>
                </a:solidFill>
              </a:rPr>
              <a:t>(</a:t>
            </a:r>
            <a:r>
              <a:rPr lang="es-MX" sz="4400" i="1" dirty="0">
                <a:solidFill>
                  <a:srgbClr val="0000FF"/>
                </a:solidFill>
              </a:rPr>
              <a:t>Lead </a:t>
            </a:r>
            <a:r>
              <a:rPr lang="es-MX" sz="4400" i="1" dirty="0" err="1">
                <a:solidFill>
                  <a:srgbClr val="0000FF"/>
                </a:solidFill>
              </a:rPr>
              <a:t>optimization</a:t>
            </a:r>
            <a:r>
              <a:rPr lang="es-MX" sz="4400" dirty="0">
                <a:solidFill>
                  <a:srgbClr val="0000FF"/>
                </a:solidFill>
              </a:rPr>
              <a:t>)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 bwMode="auto">
          <a:xfrm>
            <a:off x="295071" y="933450"/>
            <a:ext cx="8249165" cy="2511426"/>
          </a:xfrm>
          <a:prstGeom prst="rect">
            <a:avLst/>
          </a:prstGeom>
          <a:solidFill>
            <a:srgbClr val="0621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3724573" y="458148"/>
            <a:ext cx="1381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 dirty="0">
                <a:latin typeface="Arial" charset="0"/>
              </a:rPr>
              <a:t>Ligando</a:t>
            </a:r>
            <a:endParaRPr lang="es-ES" b="1" dirty="0">
              <a:latin typeface="Arial" charset="0"/>
            </a:endParaRP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922473" y="41211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>
                <a:latin typeface="Arial" charset="0"/>
              </a:rPr>
              <a:t>Receptor</a:t>
            </a:r>
            <a:endParaRPr lang="es-ES" b="1" dirty="0">
              <a:latin typeface="Arial" charset="0"/>
            </a:endParaRP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2017713" y="4963498"/>
            <a:ext cx="25417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charset="2"/>
              <a:buNone/>
            </a:pPr>
            <a:r>
              <a:rPr lang="es-MX" b="1" i="1">
                <a:solidFill>
                  <a:srgbClr val="000000"/>
                </a:solidFill>
                <a:latin typeface="Arial" charset="0"/>
                <a:sym typeface="Symbol" charset="2"/>
              </a:rPr>
              <a:t></a:t>
            </a:r>
            <a:r>
              <a:rPr lang="es-MX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MX" b="1" i="1">
                <a:solidFill>
                  <a:srgbClr val="000000"/>
                </a:solidFill>
                <a:latin typeface="Arial" charset="0"/>
                <a:cs typeface="Times New Roman" charset="0"/>
              </a:rPr>
              <a:t>G</a:t>
            </a:r>
            <a:r>
              <a:rPr lang="es-MX" b="1" i="1" baseline="-30000">
                <a:solidFill>
                  <a:srgbClr val="000000"/>
                </a:solidFill>
                <a:latin typeface="Arial" charset="0"/>
                <a:cs typeface="Times New Roman" charset="0"/>
              </a:rPr>
              <a:t>u</a:t>
            </a:r>
            <a:r>
              <a:rPr lang="en-US" b="1" i="1">
                <a:solidFill>
                  <a:srgbClr val="000000"/>
                </a:solidFill>
                <a:latin typeface="Arial" charset="0"/>
                <a:cs typeface="Times New Roman" charset="0"/>
              </a:rPr>
              <a:t> = -RT </a:t>
            </a:r>
            <a:r>
              <a:rPr lang="es-MX" b="1" i="1">
                <a:solidFill>
                  <a:srgbClr val="000000"/>
                </a:solidFill>
                <a:latin typeface="Arial" charset="0"/>
                <a:cs typeface="Times New Roman" charset="0"/>
              </a:rPr>
              <a:t>ln</a:t>
            </a:r>
            <a:r>
              <a:rPr lang="en-US" b="1" i="1">
                <a:solidFill>
                  <a:srgbClr val="000000"/>
                </a:solidFill>
                <a:latin typeface="Arial" charset="0"/>
                <a:cs typeface="Times New Roman" charset="0"/>
              </a:rPr>
              <a:t> K</a:t>
            </a:r>
            <a:r>
              <a:rPr lang="en-US" b="1" i="1" baseline="-30000">
                <a:solidFill>
                  <a:srgbClr val="000000"/>
                </a:solidFill>
                <a:latin typeface="Arial" charset="0"/>
                <a:cs typeface="Times New Roman" charset="0"/>
              </a:rPr>
              <a:t>u</a:t>
            </a:r>
            <a:endParaRPr lang="es-MX" b="1" i="1" baseline="-30000">
              <a:solidFill>
                <a:srgbClr val="000000"/>
              </a:solidFill>
              <a:latin typeface="Arial" charset="0"/>
              <a:cs typeface="Times New Roman" charset="0"/>
            </a:endParaRPr>
          </a:p>
          <a:p>
            <a:pPr>
              <a:buFont typeface="Symbol" charset="2"/>
              <a:buNone/>
            </a:pPr>
            <a:r>
              <a:rPr lang="en-US" b="1" baseline="-30000">
                <a:solidFill>
                  <a:srgbClr val="000000"/>
                </a:solidFill>
                <a:cs typeface="Times New Roman" charset="0"/>
              </a:rPr>
              <a:t> </a:t>
            </a:r>
            <a:endParaRPr lang="es-MX" b="1" baseline="-30000">
              <a:solidFill>
                <a:srgbClr val="000000"/>
              </a:solidFill>
              <a:cs typeface="Times New Roman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51050" y="3604600"/>
            <a:ext cx="4845050" cy="1014413"/>
            <a:chOff x="1305" y="2109"/>
            <a:chExt cx="3052" cy="639"/>
          </a:xfrm>
        </p:grpSpPr>
        <p:sp>
          <p:nvSpPr>
            <p:cNvPr id="15369" name="Text Box 12"/>
            <p:cNvSpPr txBox="1">
              <a:spLocks noChangeArrowheads="1"/>
            </p:cNvSpPr>
            <p:nvPr/>
          </p:nvSpPr>
          <p:spPr bwMode="auto">
            <a:xfrm>
              <a:off x="1305" y="2259"/>
              <a:ext cx="3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b="1" i="1" baseline="-25000">
                  <a:solidFill>
                    <a:srgbClr val="000000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15370" name="Text Box 13"/>
            <p:cNvSpPr txBox="1">
              <a:spLocks noChangeArrowheads="1"/>
            </p:cNvSpPr>
            <p:nvPr/>
          </p:nvSpPr>
          <p:spPr bwMode="auto">
            <a:xfrm>
              <a:off x="1655" y="225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solidFill>
                    <a:srgbClr val="000000"/>
                  </a:solidFill>
                  <a:latin typeface="Arial" charset="0"/>
                </a:rPr>
                <a:t>=</a:t>
              </a:r>
              <a:endParaRPr lang="es-ES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933" y="2109"/>
              <a:ext cx="2424" cy="639"/>
              <a:chOff x="2243" y="2139"/>
              <a:chExt cx="2424" cy="639"/>
            </a:xfrm>
          </p:grpSpPr>
          <p:sp>
            <p:nvSpPr>
              <p:cNvPr id="15372" name="Text Box 15"/>
              <p:cNvSpPr txBox="1">
                <a:spLocks noChangeArrowheads="1"/>
              </p:cNvSpPr>
              <p:nvPr/>
            </p:nvSpPr>
            <p:spPr bwMode="auto">
              <a:xfrm>
                <a:off x="2701" y="2139"/>
                <a:ext cx="111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b="1">
                    <a:solidFill>
                      <a:srgbClr val="000000"/>
                    </a:solidFill>
                    <a:latin typeface="Arial" charset="0"/>
                  </a:rPr>
                  <a:t>[Complejo]</a:t>
                </a:r>
                <a:endParaRPr lang="es-E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373" name="Text Box 16"/>
              <p:cNvSpPr txBox="1">
                <a:spLocks noChangeArrowheads="1"/>
              </p:cNvSpPr>
              <p:nvPr/>
            </p:nvSpPr>
            <p:spPr bwMode="auto">
              <a:xfrm>
                <a:off x="2269" y="2487"/>
                <a:ext cx="218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b="1" dirty="0">
                    <a:solidFill>
                      <a:srgbClr val="000000"/>
                    </a:solidFill>
                    <a:latin typeface="Arial" charset="0"/>
                  </a:rPr>
                  <a:t>   [Receptor] [Ligando]</a:t>
                </a:r>
                <a:endParaRPr lang="es-ES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374" name="Text Box 17"/>
              <p:cNvSpPr txBox="1">
                <a:spLocks noChangeArrowheads="1"/>
              </p:cNvSpPr>
              <p:nvPr/>
            </p:nvSpPr>
            <p:spPr bwMode="auto">
              <a:xfrm>
                <a:off x="2243" y="2200"/>
                <a:ext cx="24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b="1">
                    <a:solidFill>
                      <a:srgbClr val="000000"/>
                    </a:solidFill>
                    <a:latin typeface="Arial" charset="0"/>
                  </a:rPr>
                  <a:t>_____________________</a:t>
                </a:r>
                <a:endParaRPr lang="es-E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2020888" y="5831860"/>
            <a:ext cx="2669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 i="1">
                <a:solidFill>
                  <a:srgbClr val="000000"/>
                </a:solidFill>
                <a:latin typeface="Arial" charset="0"/>
                <a:cs typeface="Times New Roman" charset="0"/>
                <a:sym typeface="Symbol" charset="2"/>
              </a:rPr>
              <a:t></a:t>
            </a:r>
            <a:r>
              <a:rPr lang="es-MX" b="1" i="1">
                <a:solidFill>
                  <a:srgbClr val="000000"/>
                </a:solidFill>
                <a:latin typeface="Arial" charset="0"/>
                <a:cs typeface="Times New Roman" charset="0"/>
              </a:rPr>
              <a:t>G</a:t>
            </a:r>
            <a:r>
              <a:rPr lang="es-MX" b="1" i="1" baseline="-30000">
                <a:solidFill>
                  <a:srgbClr val="000000"/>
                </a:solidFill>
                <a:latin typeface="Arial" charset="0"/>
                <a:cs typeface="Times New Roman" charset="0"/>
              </a:rPr>
              <a:t>u</a:t>
            </a:r>
            <a:r>
              <a:rPr lang="es-MX" b="1" i="1">
                <a:solidFill>
                  <a:srgbClr val="000000"/>
                </a:solidFill>
                <a:latin typeface="Arial" charset="0"/>
                <a:cs typeface="Times New Roman" charset="0"/>
              </a:rPr>
              <a:t> = </a:t>
            </a:r>
            <a:r>
              <a:rPr lang="es-MX" b="1" i="1">
                <a:solidFill>
                  <a:srgbClr val="000000"/>
                </a:solidFill>
                <a:latin typeface="Arial" charset="0"/>
                <a:cs typeface="Times New Roman" charset="0"/>
                <a:sym typeface="Symbol" charset="2"/>
              </a:rPr>
              <a:t></a:t>
            </a:r>
            <a:r>
              <a:rPr lang="es-MX" b="1" i="1">
                <a:solidFill>
                  <a:srgbClr val="000000"/>
                </a:solidFill>
                <a:latin typeface="Arial" charset="0"/>
                <a:cs typeface="Times New Roman" charset="0"/>
              </a:rPr>
              <a:t>H</a:t>
            </a:r>
            <a:r>
              <a:rPr lang="es-MX" b="1" i="1" baseline="-30000">
                <a:solidFill>
                  <a:srgbClr val="000000"/>
                </a:solidFill>
                <a:latin typeface="Arial" charset="0"/>
                <a:cs typeface="Times New Roman" charset="0"/>
              </a:rPr>
              <a:t>u</a:t>
            </a:r>
            <a:r>
              <a:rPr lang="es-MX" b="1" i="1">
                <a:solidFill>
                  <a:srgbClr val="000000"/>
                </a:solidFill>
                <a:latin typeface="Arial" charset="0"/>
                <a:cs typeface="Times New Roman" charset="0"/>
              </a:rPr>
              <a:t> - T</a:t>
            </a:r>
            <a:r>
              <a:rPr lang="es-MX" b="1" i="1">
                <a:solidFill>
                  <a:srgbClr val="000000"/>
                </a:solidFill>
                <a:latin typeface="Arial" charset="0"/>
                <a:cs typeface="Times New Roman" charset="0"/>
                <a:sym typeface="Symbol" charset="2"/>
              </a:rPr>
              <a:t></a:t>
            </a:r>
            <a:r>
              <a:rPr lang="es-MX" b="1" i="1">
                <a:solidFill>
                  <a:srgbClr val="000000"/>
                </a:solidFill>
                <a:latin typeface="Arial" charset="0"/>
                <a:cs typeface="Times New Roman" charset="0"/>
              </a:rPr>
              <a:t>S</a:t>
            </a:r>
            <a:r>
              <a:rPr lang="es-MX" b="1" i="1" baseline="-30000">
                <a:solidFill>
                  <a:srgbClr val="000000"/>
                </a:solidFill>
                <a:latin typeface="Arial" charset="0"/>
                <a:cs typeface="Times New Roman" charset="0"/>
              </a:rPr>
              <a:t>u</a:t>
            </a:r>
            <a:r>
              <a:rPr lang="es-MX" b="1" baseline="-30000">
                <a:solidFill>
                  <a:srgbClr val="000000"/>
                </a:solidFill>
                <a:cs typeface="Times New Roman" charset="0"/>
              </a:rPr>
              <a:t> </a:t>
            </a:r>
            <a:endParaRPr lang="en-US">
              <a:solidFill>
                <a:srgbClr val="000000"/>
              </a:solidFill>
            </a:endParaRPr>
          </a:p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5368" name="Text Box 19"/>
          <p:cNvSpPr txBox="1">
            <a:spLocks noChangeArrowheads="1"/>
          </p:cNvSpPr>
          <p:nvPr/>
        </p:nvSpPr>
        <p:spPr bwMode="auto">
          <a:xfrm>
            <a:off x="6423620" y="416895"/>
            <a:ext cx="1603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 smtClean="0">
                <a:latin typeface="Arial" charset="0"/>
              </a:rPr>
              <a:t>Complejo</a:t>
            </a:r>
            <a:endParaRPr lang="es-ES" b="1" dirty="0">
              <a:latin typeface="Arial" charset="0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 cstate="print"/>
          <a:srcRect l="26280" t="16535" r="24508" b="20787"/>
          <a:stretch>
            <a:fillRect/>
          </a:stretch>
        </p:blipFill>
        <p:spPr bwMode="auto">
          <a:xfrm>
            <a:off x="402987" y="979488"/>
            <a:ext cx="2645013" cy="210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/>
          <a:srcRect l="45768" t="25984" r="42520" b="45354"/>
          <a:stretch>
            <a:fillRect/>
          </a:stretch>
        </p:blipFill>
        <p:spPr bwMode="auto">
          <a:xfrm>
            <a:off x="4040539" y="1371600"/>
            <a:ext cx="610836" cy="93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 l="26280" t="16535" r="24508" b="20787"/>
          <a:stretch>
            <a:fillRect/>
          </a:stretch>
        </p:blipFill>
        <p:spPr bwMode="auto">
          <a:xfrm>
            <a:off x="5805328" y="979488"/>
            <a:ext cx="2645083" cy="210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357282" y="1528548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FFFFFF"/>
                </a:solidFill>
              </a:rPr>
              <a:t>+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35718" y="1501252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FFFFFF"/>
                </a:solidFill>
                <a:cs typeface="Times New Roman" charset="0"/>
                <a:sym typeface="Wingdings 3" pitchFamily="18" charset="2"/>
              </a:rPr>
              <a:t>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1174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6" grpId="0" autoUpdateAnimBg="0"/>
      <p:bldP spid="311314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presentaciones\Pincelada.pot</Template>
  <TotalTime>15172</TotalTime>
  <Words>1042</Words>
  <Application>Microsoft Macintosh PowerPoint</Application>
  <PresentationFormat>Presentación en pantalla (4:3)</PresentationFormat>
  <Paragraphs>219</Paragraphs>
  <Slides>35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Diseño predeterminado</vt:lpstr>
      <vt:lpstr>Imagen de mapa de bits</vt:lpstr>
      <vt:lpstr>CS ChemDraw Drawing</vt:lpstr>
      <vt:lpstr>Graph</vt:lpstr>
      <vt:lpstr>Diseño de Nuevos Medicamentos Basado en la Estructura de los Blancos Farmacológicos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Instituto de Quimica, 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Enrique García</dc:creator>
  <cp:lastModifiedBy>Jose Alejandre</cp:lastModifiedBy>
  <cp:revision>490</cp:revision>
  <dcterms:created xsi:type="dcterms:W3CDTF">1999-02-09T17:54:17Z</dcterms:created>
  <dcterms:modified xsi:type="dcterms:W3CDTF">2016-04-20T16:20:26Z</dcterms:modified>
</cp:coreProperties>
</file>